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257" r:id="rId3"/>
    <p:sldId id="258" r:id="rId4"/>
    <p:sldId id="259" r:id="rId5"/>
    <p:sldId id="260" r:id="rId6"/>
    <p:sldId id="269" r:id="rId7"/>
    <p:sldId id="270" r:id="rId8"/>
    <p:sldId id="271" r:id="rId9"/>
    <p:sldId id="274" r:id="rId10"/>
    <p:sldId id="284" r:id="rId11"/>
    <p:sldId id="272" r:id="rId12"/>
    <p:sldId id="273" r:id="rId13"/>
    <p:sldId id="275" r:id="rId14"/>
    <p:sldId id="279" r:id="rId15"/>
    <p:sldId id="276" r:id="rId16"/>
    <p:sldId id="283" r:id="rId17"/>
    <p:sldId id="285" r:id="rId18"/>
    <p:sldId id="286" r:id="rId19"/>
    <p:sldId id="278" r:id="rId20"/>
    <p:sldId id="281" r:id="rId21"/>
    <p:sldId id="282" r:id="rId22"/>
    <p:sldId id="266" r:id="rId23"/>
    <p:sldId id="280" r:id="rId24"/>
  </p:sldIdLst>
  <p:sldSz cx="18288000" cy="10287000"/>
  <p:notesSz cx="6858000" cy="9144000"/>
  <p:embeddedFontLst>
    <p:embeddedFont>
      <p:font typeface="Calibri" panose="020F0502020204030204" pitchFamily="34" charset="0"/>
      <p:regular r:id="rId26"/>
      <p:bold r:id="rId27"/>
      <p:italic r:id="rId28"/>
      <p:boldItalic r:id="rId29"/>
    </p:embeddedFont>
    <p:embeddedFont>
      <p:font typeface="DM Sans" pitchFamily="2" charset="0"/>
      <p:regular r:id="rId30"/>
      <p:bold r:id="rId31"/>
      <p:italic r:id="rId32"/>
      <p:boldItalic r:id="rId33"/>
    </p:embeddedFont>
    <p:embeddedFont>
      <p:font typeface="Oswald" panose="00000500000000000000" pitchFamily="2" charset="0"/>
      <p:regular r:id="rId34"/>
      <p:bold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C8A6"/>
    <a:srgbClr val="B7DEE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45" autoAdjust="0"/>
    <p:restoredTop sz="94622" autoAdjust="0"/>
  </p:normalViewPr>
  <p:slideViewPr>
    <p:cSldViewPr>
      <p:cViewPr varScale="1">
        <p:scale>
          <a:sx n="44" d="100"/>
          <a:sy n="44" d="100"/>
        </p:scale>
        <p:origin x="492"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cky Datta" userId="95a754ce4e23f23c" providerId="LiveId" clId="{2CDD3023-7CD0-4E18-A200-A88201624B9F}"/>
    <pc:docChg chg="undo custSel addSld delSld modSld">
      <pc:chgData name="Lucky Datta" userId="95a754ce4e23f23c" providerId="LiveId" clId="{2CDD3023-7CD0-4E18-A200-A88201624B9F}" dt="2023-07-16T08:48:46.576" v="565" actId="20577"/>
      <pc:docMkLst>
        <pc:docMk/>
      </pc:docMkLst>
      <pc:sldChg chg="modSp mod">
        <pc:chgData name="Lucky Datta" userId="95a754ce4e23f23c" providerId="LiveId" clId="{2CDD3023-7CD0-4E18-A200-A88201624B9F}" dt="2023-07-16T08:46:14.099" v="549" actId="255"/>
        <pc:sldMkLst>
          <pc:docMk/>
          <pc:sldMk cId="0" sldId="258"/>
        </pc:sldMkLst>
        <pc:spChg chg="mod">
          <ac:chgData name="Lucky Datta" userId="95a754ce4e23f23c" providerId="LiveId" clId="{2CDD3023-7CD0-4E18-A200-A88201624B9F}" dt="2023-07-16T08:46:14.099" v="549" actId="255"/>
          <ac:spMkLst>
            <pc:docMk/>
            <pc:sldMk cId="0" sldId="258"/>
            <ac:spMk id="9" creationId="{00000000-0000-0000-0000-000000000000}"/>
          </ac:spMkLst>
        </pc:spChg>
      </pc:sldChg>
      <pc:sldChg chg="modSp mod">
        <pc:chgData name="Lucky Datta" userId="95a754ce4e23f23c" providerId="LiveId" clId="{2CDD3023-7CD0-4E18-A200-A88201624B9F}" dt="2023-07-16T08:45:28.795" v="539" actId="255"/>
        <pc:sldMkLst>
          <pc:docMk/>
          <pc:sldMk cId="122477017" sldId="270"/>
        </pc:sldMkLst>
        <pc:spChg chg="mod">
          <ac:chgData name="Lucky Datta" userId="95a754ce4e23f23c" providerId="LiveId" clId="{2CDD3023-7CD0-4E18-A200-A88201624B9F}" dt="2023-07-16T08:45:23.597" v="538" actId="255"/>
          <ac:spMkLst>
            <pc:docMk/>
            <pc:sldMk cId="122477017" sldId="270"/>
            <ac:spMk id="14" creationId="{00000000-0000-0000-0000-000000000000}"/>
          </ac:spMkLst>
        </pc:spChg>
        <pc:spChg chg="mod">
          <ac:chgData name="Lucky Datta" userId="95a754ce4e23f23c" providerId="LiveId" clId="{2CDD3023-7CD0-4E18-A200-A88201624B9F}" dt="2023-07-16T08:45:28.795" v="539" actId="255"/>
          <ac:spMkLst>
            <pc:docMk/>
            <pc:sldMk cId="122477017" sldId="270"/>
            <ac:spMk id="24" creationId="{00000000-0000-0000-0000-000000000000}"/>
          </ac:spMkLst>
        </pc:spChg>
      </pc:sldChg>
      <pc:sldChg chg="modSp mod">
        <pc:chgData name="Lucky Datta" userId="95a754ce4e23f23c" providerId="LiveId" clId="{2CDD3023-7CD0-4E18-A200-A88201624B9F}" dt="2023-07-16T08:46:57.044" v="554" actId="1076"/>
        <pc:sldMkLst>
          <pc:docMk/>
          <pc:sldMk cId="3368879123" sldId="272"/>
        </pc:sldMkLst>
        <pc:spChg chg="mod">
          <ac:chgData name="Lucky Datta" userId="95a754ce4e23f23c" providerId="LiveId" clId="{2CDD3023-7CD0-4E18-A200-A88201624B9F}" dt="2023-07-16T08:46:49.303" v="552" actId="1076"/>
          <ac:spMkLst>
            <pc:docMk/>
            <pc:sldMk cId="3368879123" sldId="272"/>
            <ac:spMk id="7" creationId="{DBC691F5-7B41-7B27-4C38-30F249765A71}"/>
          </ac:spMkLst>
        </pc:spChg>
        <pc:picChg chg="mod">
          <ac:chgData name="Lucky Datta" userId="95a754ce4e23f23c" providerId="LiveId" clId="{2CDD3023-7CD0-4E18-A200-A88201624B9F}" dt="2023-07-16T08:46:57.044" v="554" actId="1076"/>
          <ac:picMkLst>
            <pc:docMk/>
            <pc:sldMk cId="3368879123" sldId="272"/>
            <ac:picMk id="12" creationId="{78E5FF40-7BED-1AA3-BC38-3DC14833D468}"/>
          </ac:picMkLst>
        </pc:picChg>
      </pc:sldChg>
      <pc:sldChg chg="modSp mod">
        <pc:chgData name="Lucky Datta" userId="95a754ce4e23f23c" providerId="LiveId" clId="{2CDD3023-7CD0-4E18-A200-A88201624B9F}" dt="2023-07-16T08:34:31.083" v="7" actId="14100"/>
        <pc:sldMkLst>
          <pc:docMk/>
          <pc:sldMk cId="1205378551" sldId="274"/>
        </pc:sldMkLst>
        <pc:spChg chg="mod">
          <ac:chgData name="Lucky Datta" userId="95a754ce4e23f23c" providerId="LiveId" clId="{2CDD3023-7CD0-4E18-A200-A88201624B9F}" dt="2023-07-16T08:34:31.083" v="7" actId="14100"/>
          <ac:spMkLst>
            <pc:docMk/>
            <pc:sldMk cId="1205378551" sldId="274"/>
            <ac:spMk id="9" creationId="{8155DC2C-CD4A-75F4-F4F1-162D42035DB8}"/>
          </ac:spMkLst>
        </pc:spChg>
        <pc:spChg chg="mod">
          <ac:chgData name="Lucky Datta" userId="95a754ce4e23f23c" providerId="LiveId" clId="{2CDD3023-7CD0-4E18-A200-A88201624B9F}" dt="2023-07-16T08:34:23.661" v="5" actId="14100"/>
          <ac:spMkLst>
            <pc:docMk/>
            <pc:sldMk cId="1205378551" sldId="274"/>
            <ac:spMk id="14" creationId="{82524522-DF80-C5DF-0D3E-B90D3FCF20B6}"/>
          </ac:spMkLst>
        </pc:spChg>
        <pc:picChg chg="mod">
          <ac:chgData name="Lucky Datta" userId="95a754ce4e23f23c" providerId="LiveId" clId="{2CDD3023-7CD0-4E18-A200-A88201624B9F}" dt="2023-07-16T08:33:42.212" v="1" actId="1076"/>
          <ac:picMkLst>
            <pc:docMk/>
            <pc:sldMk cId="1205378551" sldId="274"/>
            <ac:picMk id="2" creationId="{00000000-0000-0000-0000-000000000000}"/>
          </ac:picMkLst>
        </pc:picChg>
        <pc:picChg chg="mod">
          <ac:chgData name="Lucky Datta" userId="95a754ce4e23f23c" providerId="LiveId" clId="{2CDD3023-7CD0-4E18-A200-A88201624B9F}" dt="2023-07-16T08:34:07.450" v="3" actId="14100"/>
          <ac:picMkLst>
            <pc:docMk/>
            <pc:sldMk cId="1205378551" sldId="274"/>
            <ac:picMk id="12" creationId="{07FDB816-DC02-EBC8-5B53-DB6078E1EED7}"/>
          </ac:picMkLst>
        </pc:picChg>
      </pc:sldChg>
      <pc:sldChg chg="modSp mod">
        <pc:chgData name="Lucky Datta" userId="95a754ce4e23f23c" providerId="LiveId" clId="{2CDD3023-7CD0-4E18-A200-A88201624B9F}" dt="2023-07-16T08:48:46.576" v="565" actId="20577"/>
        <pc:sldMkLst>
          <pc:docMk/>
          <pc:sldMk cId="940085702" sldId="276"/>
        </pc:sldMkLst>
        <pc:spChg chg="mod">
          <ac:chgData name="Lucky Datta" userId="95a754ce4e23f23c" providerId="LiveId" clId="{2CDD3023-7CD0-4E18-A200-A88201624B9F}" dt="2023-07-16T08:48:22.943" v="560" actId="14100"/>
          <ac:spMkLst>
            <pc:docMk/>
            <pc:sldMk cId="940085702" sldId="276"/>
            <ac:spMk id="9" creationId="{8155DC2C-CD4A-75F4-F4F1-162D42035DB8}"/>
          </ac:spMkLst>
        </pc:spChg>
        <pc:spChg chg="mod">
          <ac:chgData name="Lucky Datta" userId="95a754ce4e23f23c" providerId="LiveId" clId="{2CDD3023-7CD0-4E18-A200-A88201624B9F}" dt="2023-07-16T08:48:46.576" v="565" actId="20577"/>
          <ac:spMkLst>
            <pc:docMk/>
            <pc:sldMk cId="940085702" sldId="276"/>
            <ac:spMk id="22" creationId="{00000000-0000-0000-0000-000000000000}"/>
          </ac:spMkLst>
        </pc:spChg>
        <pc:spChg chg="mod">
          <ac:chgData name="Lucky Datta" userId="95a754ce4e23f23c" providerId="LiveId" clId="{2CDD3023-7CD0-4E18-A200-A88201624B9F}" dt="2023-07-16T08:48:31.288" v="562" actId="1076"/>
          <ac:spMkLst>
            <pc:docMk/>
            <pc:sldMk cId="940085702" sldId="276"/>
            <ac:spMk id="28" creationId="{E17B28F7-13AC-A1C7-120D-EDDD62C61D46}"/>
          </ac:spMkLst>
        </pc:spChg>
      </pc:sldChg>
      <pc:sldChg chg="modSp mod">
        <pc:chgData name="Lucky Datta" userId="95a754ce4e23f23c" providerId="LiveId" clId="{2CDD3023-7CD0-4E18-A200-A88201624B9F}" dt="2023-07-16T08:47:16.373" v="559" actId="14100"/>
        <pc:sldMkLst>
          <pc:docMk/>
          <pc:sldMk cId="1835724487" sldId="284"/>
        </pc:sldMkLst>
        <pc:picChg chg="mod">
          <ac:chgData name="Lucky Datta" userId="95a754ce4e23f23c" providerId="LiveId" clId="{2CDD3023-7CD0-4E18-A200-A88201624B9F}" dt="2023-07-16T08:47:16.373" v="559" actId="14100"/>
          <ac:picMkLst>
            <pc:docMk/>
            <pc:sldMk cId="1835724487" sldId="284"/>
            <ac:picMk id="12" creationId="{2315E95B-1CB4-FE0A-F11A-82E611116F7F}"/>
          </ac:picMkLst>
        </pc:picChg>
      </pc:sldChg>
      <pc:sldChg chg="new del">
        <pc:chgData name="Lucky Datta" userId="95a754ce4e23f23c" providerId="LiveId" clId="{2CDD3023-7CD0-4E18-A200-A88201624B9F}" dt="2023-07-16T08:37:17.268" v="9" actId="47"/>
        <pc:sldMkLst>
          <pc:docMk/>
          <pc:sldMk cId="934197120" sldId="286"/>
        </pc:sldMkLst>
      </pc:sldChg>
      <pc:sldChg chg="addSp delSp modSp add mod">
        <pc:chgData name="Lucky Datta" userId="95a754ce4e23f23c" providerId="LiveId" clId="{2CDD3023-7CD0-4E18-A200-A88201624B9F}" dt="2023-07-16T08:44:59.804" v="537" actId="1076"/>
        <pc:sldMkLst>
          <pc:docMk/>
          <pc:sldMk cId="3803089396" sldId="286"/>
        </pc:sldMkLst>
        <pc:spChg chg="mod">
          <ac:chgData name="Lucky Datta" userId="95a754ce4e23f23c" providerId="LiveId" clId="{2CDD3023-7CD0-4E18-A200-A88201624B9F}" dt="2023-07-16T08:44:53.589" v="535"/>
          <ac:spMkLst>
            <pc:docMk/>
            <pc:sldMk cId="3803089396" sldId="286"/>
            <ac:spMk id="7" creationId="{DBC691F5-7B41-7B27-4C38-30F249765A71}"/>
          </ac:spMkLst>
        </pc:spChg>
        <pc:spChg chg="mod">
          <ac:chgData name="Lucky Datta" userId="95a754ce4e23f23c" providerId="LiveId" clId="{2CDD3023-7CD0-4E18-A200-A88201624B9F}" dt="2023-07-16T08:44:14.875" v="509" actId="20577"/>
          <ac:spMkLst>
            <pc:docMk/>
            <pc:sldMk cId="3803089396" sldId="286"/>
            <ac:spMk id="9" creationId="{8155DC2C-CD4A-75F4-F4F1-162D42035DB8}"/>
          </ac:spMkLst>
        </pc:spChg>
        <pc:picChg chg="mod">
          <ac:chgData name="Lucky Datta" userId="95a754ce4e23f23c" providerId="LiveId" clId="{2CDD3023-7CD0-4E18-A200-A88201624B9F}" dt="2023-07-16T08:44:59.804" v="537" actId="1076"/>
          <ac:picMkLst>
            <pc:docMk/>
            <pc:sldMk cId="3803089396" sldId="286"/>
            <ac:picMk id="2" creationId="{00000000-0000-0000-0000-000000000000}"/>
          </ac:picMkLst>
        </pc:picChg>
        <pc:picChg chg="add mod modCrop">
          <ac:chgData name="Lucky Datta" userId="95a754ce4e23f23c" providerId="LiveId" clId="{2CDD3023-7CD0-4E18-A200-A88201624B9F}" dt="2023-07-16T08:44:59.363" v="536" actId="14100"/>
          <ac:picMkLst>
            <pc:docMk/>
            <pc:sldMk cId="3803089396" sldId="286"/>
            <ac:picMk id="12" creationId="{F30ED509-A087-D710-593C-FA05868DD5F1}"/>
          </ac:picMkLst>
        </pc:picChg>
        <pc:picChg chg="del">
          <ac:chgData name="Lucky Datta" userId="95a754ce4e23f23c" providerId="LiveId" clId="{2CDD3023-7CD0-4E18-A200-A88201624B9F}" dt="2023-07-16T08:37:27.261" v="12" actId="478"/>
          <ac:picMkLst>
            <pc:docMk/>
            <pc:sldMk cId="3803089396" sldId="286"/>
            <ac:picMk id="13" creationId="{70C4EF2C-8649-AA4A-C609-566D002A7469}"/>
          </ac:picMkLst>
        </pc:picChg>
      </pc:sldChg>
    </pc:docChg>
  </pc:docChgLst>
</pc:chgInfo>
</file>

<file path=ppt/media/hdphoto1.wdp>
</file>

<file path=ppt/media/hdphoto2.wdp>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g>
</file>

<file path=ppt/media/image5.jpeg>
</file>

<file path=ppt/media/image50.png>
</file>

<file path=ppt/media/image51.png>
</file>

<file path=ppt/media/image52.jp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542B49-786E-44A7-AE63-DF0A2C9F7DD5}" type="datetimeFigureOut">
              <a:rPr lang="en-IN" smtClean="0"/>
              <a:t>16-07-2023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6137E5-9EB5-40A3-9B6D-CEFEA8182D0E}" type="slidenum">
              <a:rPr lang="en-IN" smtClean="0"/>
              <a:t>‹#›</a:t>
            </a:fld>
            <a:endParaRPr lang="en-IN"/>
          </a:p>
        </p:txBody>
      </p:sp>
    </p:spTree>
    <p:extLst>
      <p:ext uri="{BB962C8B-B14F-4D97-AF65-F5344CB8AC3E}">
        <p14:creationId xmlns:p14="http://schemas.microsoft.com/office/powerpoint/2010/main" val="23358138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46137E5-9EB5-40A3-9B6D-CEFEA8182D0E}" type="slidenum">
              <a:rPr lang="en-IN" smtClean="0"/>
              <a:t>1</a:t>
            </a:fld>
            <a:endParaRPr lang="en-IN"/>
          </a:p>
        </p:txBody>
      </p:sp>
    </p:spTree>
    <p:extLst>
      <p:ext uri="{BB962C8B-B14F-4D97-AF65-F5344CB8AC3E}">
        <p14:creationId xmlns:p14="http://schemas.microsoft.com/office/powerpoint/2010/main" val="3500965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46137E5-9EB5-40A3-9B6D-CEFEA8182D0E}" type="slidenum">
              <a:rPr lang="en-IN" smtClean="0"/>
              <a:t>3</a:t>
            </a:fld>
            <a:endParaRPr lang="en-IN"/>
          </a:p>
        </p:txBody>
      </p:sp>
    </p:spTree>
    <p:extLst>
      <p:ext uri="{BB962C8B-B14F-4D97-AF65-F5344CB8AC3E}">
        <p14:creationId xmlns:p14="http://schemas.microsoft.com/office/powerpoint/2010/main" val="2029027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image" Target="../media/image1.png"/><Relationship Id="rId7"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image" Target="../media/image2.jpe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35.png"/><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41.png"/><Relationship Id="rId4" Type="http://schemas.openxmlformats.org/officeDocument/2006/relationships/image" Target="../media/image40.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43.png"/><Relationship Id="rId4" Type="http://schemas.openxmlformats.org/officeDocument/2006/relationships/image" Target="../media/image42.png"/></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45.png"/><Relationship Id="rId4" Type="http://schemas.openxmlformats.org/officeDocument/2006/relationships/image" Target="../media/image44.png"/></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hyperlink" Target="https://www.maxpixel.net/Gratitude-Appreciation-Thanks-Thankful-Grateful-2940466" TargetMode="External"/><Relationship Id="rId2" Type="http://schemas.openxmlformats.org/officeDocument/2006/relationships/image" Target="../media/image46.png"/><Relationship Id="rId1" Type="http://schemas.openxmlformats.org/officeDocument/2006/relationships/slideLayout" Target="../slideLayouts/slideLayout7.xml"/><Relationship Id="rId6" Type="http://schemas.openxmlformats.org/officeDocument/2006/relationships/image" Target="../media/image49.jpg"/><Relationship Id="rId5" Type="http://schemas.openxmlformats.org/officeDocument/2006/relationships/image" Target="../media/image48.png"/><Relationship Id="rId4" Type="http://schemas.openxmlformats.org/officeDocument/2006/relationships/image" Target="../media/image47.png"/></Relationships>
</file>

<file path=ppt/slides/_rels/slide23.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hyperlink" Target="https://leadershipfreak.wordpress.com/2012/01/19/the-power-of-accidents/" TargetMode="External"/><Relationship Id="rId2" Type="http://schemas.openxmlformats.org/officeDocument/2006/relationships/image" Target="../media/image50.png"/><Relationship Id="rId1" Type="http://schemas.openxmlformats.org/officeDocument/2006/relationships/slideLayout" Target="../slideLayouts/slideLayout7.xml"/><Relationship Id="rId6" Type="http://schemas.openxmlformats.org/officeDocument/2006/relationships/image" Target="../media/image52.jpg"/><Relationship Id="rId5" Type="http://schemas.openxmlformats.org/officeDocument/2006/relationships/hyperlink" Target="https://www.pngall.com/audience-png" TargetMode="External"/><Relationship Id="rId4" Type="http://schemas.openxmlformats.org/officeDocument/2006/relationships/image" Target="../media/image51.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svg"/><Relationship Id="rId3" Type="http://schemas.microsoft.com/office/2007/relationships/hdphoto" Target="../media/hdphoto1.wdp"/><Relationship Id="rId7" Type="http://schemas.openxmlformats.org/officeDocument/2006/relationships/image" Target="../media/image14.svg"/><Relationship Id="rId12" Type="http://schemas.openxmlformats.org/officeDocument/2006/relationships/image" Target="../media/image19.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3.png"/><Relationship Id="rId11" Type="http://schemas.openxmlformats.org/officeDocument/2006/relationships/image" Target="../media/image18.svg"/><Relationship Id="rId5" Type="http://schemas.openxmlformats.org/officeDocument/2006/relationships/image" Target="../media/image12.sv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svg"/><Relationship Id="rId1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hyperlink" Target="https://medium.com/the-data-experience/building-a-data-pipeline-from-scratch-32b712cfb1db" TargetMode="External"/><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microsoft.com/office/2007/relationships/hdphoto" Target="../media/hdphoto1.wdp"/><Relationship Id="rId7" Type="http://schemas.openxmlformats.org/officeDocument/2006/relationships/image" Target="../media/image18.svg"/><Relationship Id="rId12" Type="http://schemas.openxmlformats.org/officeDocument/2006/relationships/image" Target="../media/image24.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7.png"/><Relationship Id="rId11" Type="http://schemas.openxmlformats.org/officeDocument/2006/relationships/image" Target="../media/image23.png"/><Relationship Id="rId5" Type="http://schemas.openxmlformats.org/officeDocument/2006/relationships/image" Target="../media/image16.svg"/><Relationship Id="rId10" Type="http://schemas.openxmlformats.org/officeDocument/2006/relationships/image" Target="../media/image6.jpeg"/><Relationship Id="rId4" Type="http://schemas.openxmlformats.org/officeDocument/2006/relationships/image" Target="../media/image15.png"/><Relationship Id="rId9" Type="http://schemas.openxmlformats.org/officeDocument/2006/relationships/image" Target="../media/image20.sv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BEBA8EAE-BF5A-486C-A8C5-ECC9F3942E4B}">
                <a14:imgProps xmlns:a14="http://schemas.microsoft.com/office/drawing/2010/main">
                  <a14:imgLayer r:embed="rId4">
                    <a14:imgEffect>
                      <a14:artisticWatercolorSponge/>
                    </a14:imgEffect>
                  </a14:imgLayer>
                </a14:imgProps>
              </a:ext>
            </a:extLst>
          </a:blip>
          <a:srcRect t="21875" b="21875"/>
          <a:stretch>
            <a:fillRect/>
          </a:stretch>
        </p:blipFill>
        <p:spPr>
          <a:xfrm flipH="1" flipV="1">
            <a:off x="1447801" y="922778"/>
            <a:ext cx="15468600" cy="8701088"/>
          </a:xfrm>
          <a:prstGeom prst="rect">
            <a:avLst/>
          </a:prstGeom>
          <a:blipFill dpi="0" rotWithShape="1">
            <a:blip r:embed="rId5">
              <a:alphaModFix amt="99000"/>
            </a:blip>
            <a:srcRect/>
            <a:tile tx="0" ty="0" sx="100000" sy="100000" flip="none" algn="tl"/>
          </a:blipFill>
          <a:ln>
            <a:solidFill>
              <a:schemeClr val="tx2">
                <a:lumMod val="40000"/>
                <a:lumOff val="60000"/>
              </a:schemeClr>
            </a:solidFill>
          </a:ln>
          <a:effectLst>
            <a:glow rad="127000">
              <a:schemeClr val="accent5"/>
            </a:glow>
            <a:outerShdw blurRad="50800" dist="50800" dir="7200000" algn="ctr" rotWithShape="0">
              <a:srgbClr val="000000">
                <a:alpha val="97000"/>
              </a:srgbClr>
            </a:outerShdw>
          </a:effectLst>
        </p:spPr>
      </p:pic>
      <p:sp>
        <p:nvSpPr>
          <p:cNvPr id="14" name="TextBox 13">
            <a:extLst>
              <a:ext uri="{FF2B5EF4-FFF2-40B4-BE49-F238E27FC236}">
                <a16:creationId xmlns:a16="http://schemas.microsoft.com/office/drawing/2014/main" id="{B84DA02A-D32B-ECB3-0B32-550B65A56299}"/>
              </a:ext>
            </a:extLst>
          </p:cNvPr>
          <p:cNvSpPr txBox="1"/>
          <p:nvPr/>
        </p:nvSpPr>
        <p:spPr>
          <a:xfrm>
            <a:off x="8534400" y="3238501"/>
            <a:ext cx="7620000" cy="4247317"/>
          </a:xfrm>
          <a:prstGeom prst="rect">
            <a:avLst/>
          </a:prstGeom>
          <a:noFill/>
        </p:spPr>
        <p:txBody>
          <a:bodyPr wrap="square">
            <a:spAutoFit/>
          </a:bodyPr>
          <a:lstStyle/>
          <a:p>
            <a:pPr lvl="1" algn="ctr"/>
            <a:r>
              <a:rPr lang="en-US" sz="5400" b="1" i="0" dirty="0">
                <a:solidFill>
                  <a:schemeClr val="accent1"/>
                </a:solidFill>
                <a:effectLst/>
                <a:latin typeface="Times New Roman" panose="02020603050405020304" pitchFamily="18" charset="0"/>
                <a:cs typeface="Times New Roman" panose="02020603050405020304" pitchFamily="18" charset="0"/>
              </a:rPr>
              <a:t>UNLOCKING MARKETING POTENTIAL</a:t>
            </a:r>
            <a:r>
              <a:rPr lang="en-US" sz="5400" b="1" dirty="0">
                <a:solidFill>
                  <a:schemeClr val="accent1"/>
                </a:solidFill>
                <a:latin typeface="Times New Roman" panose="02020603050405020304" pitchFamily="18" charset="0"/>
                <a:cs typeface="Times New Roman" panose="02020603050405020304" pitchFamily="18" charset="0"/>
              </a:rPr>
              <a:t> </a:t>
            </a:r>
            <a:r>
              <a:rPr lang="en-US" sz="5400" b="1" i="0" dirty="0">
                <a:solidFill>
                  <a:schemeClr val="accent1"/>
                </a:solidFill>
                <a:effectLst/>
                <a:latin typeface="Times New Roman" panose="02020603050405020304" pitchFamily="18" charset="0"/>
                <a:cs typeface="Times New Roman" panose="02020603050405020304" pitchFamily="18" charset="0"/>
              </a:rPr>
              <a:t>IN THE FOOD &amp; BEVERAGE INDUSTRY</a:t>
            </a:r>
            <a:endParaRPr lang="en-IN" sz="5400" b="1" dirty="0">
              <a:solidFill>
                <a:schemeClr val="accent1"/>
              </a:solidFill>
              <a:latin typeface="Times New Roman" panose="02020603050405020304" pitchFamily="18" charset="0"/>
              <a:cs typeface="Times New Roman" panose="02020603050405020304" pitchFamily="18" charset="0"/>
            </a:endParaRPr>
          </a:p>
        </p:txBody>
      </p:sp>
      <p:pic>
        <p:nvPicPr>
          <p:cNvPr id="13" name="Picture 2" descr="Saumay Dhaundiyal on LinkedIn: #dataanalytics #tableau #canvadesign  #project #python #datavisualization…">
            <a:extLst>
              <a:ext uri="{FF2B5EF4-FFF2-40B4-BE49-F238E27FC236}">
                <a16:creationId xmlns:a16="http://schemas.microsoft.com/office/drawing/2014/main" id="{7249443C-83B8-B9C1-F461-6866D568C99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29725" y="1080575"/>
            <a:ext cx="6020939" cy="7814245"/>
          </a:xfrm>
          <a:prstGeom prst="rect">
            <a:avLst/>
          </a:prstGeom>
          <a:blipFill>
            <a:blip r:embed="rId5">
              <a:alphaModFix amt="99000"/>
            </a:blip>
            <a:tile tx="0" ty="0" sx="100000" sy="100000" flip="none" algn="tl"/>
          </a:blipFill>
          <a:effectLst>
            <a:outerShdw blurRad="1270000" dist="127000" dir="5400000" algn="ctr" rotWithShape="0">
              <a:srgbClr val="000000">
                <a:alpha val="43137"/>
              </a:srgbClr>
            </a:outerShdw>
            <a:softEdge rad="127000"/>
          </a:effectLst>
        </p:spPr>
      </p:pic>
      <p:pic>
        <p:nvPicPr>
          <p:cNvPr id="1028" name="Picture 4" descr="codebasics - YouTube">
            <a:extLst>
              <a:ext uri="{FF2B5EF4-FFF2-40B4-BE49-F238E27FC236}">
                <a16:creationId xmlns:a16="http://schemas.microsoft.com/office/drawing/2014/main" id="{737163DB-B376-5C90-8800-720D9FD9865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86800" y="1349749"/>
            <a:ext cx="1614254" cy="1614254"/>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B5F24642-0958-D680-53D8-68D3FBA9E818}"/>
              </a:ext>
            </a:extLst>
          </p:cNvPr>
          <p:cNvSpPr/>
          <p:nvPr/>
        </p:nvSpPr>
        <p:spPr>
          <a:xfrm>
            <a:off x="9601200" y="8420100"/>
            <a:ext cx="7086600" cy="944122"/>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b="1" dirty="0">
                <a:solidFill>
                  <a:schemeClr val="tx1"/>
                </a:solidFill>
              </a:rPr>
              <a:t>DHARMANA LEELAMBARA DATTA</a:t>
            </a:r>
          </a:p>
        </p:txBody>
      </p:sp>
      <p:pic>
        <p:nvPicPr>
          <p:cNvPr id="1034" name="Picture 10" descr="Codex Marketing | LinkedIn">
            <a:extLst>
              <a:ext uri="{FF2B5EF4-FFF2-40B4-BE49-F238E27FC236}">
                <a16:creationId xmlns:a16="http://schemas.microsoft.com/office/drawing/2014/main" id="{29A2889C-4E51-0F50-B2DE-416A8BD8811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277600" y="1366540"/>
            <a:ext cx="1614254" cy="161425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50592" y="1270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grpSp>
        <p:nvGrpSpPr>
          <p:cNvPr id="21" name="Group 21"/>
          <p:cNvGrpSpPr/>
          <p:nvPr/>
        </p:nvGrpSpPr>
        <p:grpSpPr>
          <a:xfrm>
            <a:off x="1524001" y="6582763"/>
            <a:ext cx="8839201" cy="4551756"/>
            <a:chOff x="-10388" y="-19050"/>
            <a:chExt cx="1744696" cy="831850"/>
          </a:xfrm>
        </p:grpSpPr>
        <p:sp>
          <p:nvSpPr>
            <p:cNvPr id="22" name="Freeform 22"/>
            <p:cNvSpPr/>
            <p:nvPr/>
          </p:nvSpPr>
          <p:spPr>
            <a:xfrm>
              <a:off x="-10388"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US" sz="2400" dirty="0"/>
                <a:t>Strategies where one brand can promote through marketing channels using this particular changes</a:t>
              </a:r>
              <a:r>
                <a:rPr lang="en-IN" sz="2400" dirty="0"/>
                <a:t> in order</a:t>
              </a:r>
            </a:p>
            <a:p>
              <a:r>
                <a:rPr lang="en-US" sz="2400" dirty="0"/>
                <a:t> a)Reduced sugar content</a:t>
              </a:r>
            </a:p>
            <a:p>
              <a:r>
                <a:rPr lang="en-US" sz="2400" dirty="0"/>
                <a:t> b)More natural ingredients </a:t>
              </a:r>
            </a:p>
            <a:p>
              <a:r>
                <a:rPr lang="en-US" sz="2400" dirty="0"/>
                <a:t> c) Wider range of flavors</a:t>
              </a:r>
            </a:p>
            <a:p>
              <a:r>
                <a:rPr lang="en-US" sz="2400" dirty="0"/>
                <a:t> d)Healthier alternatives</a:t>
              </a:r>
            </a:p>
            <a:p>
              <a:r>
                <a:rPr lang="en-US" sz="2400" dirty="0"/>
                <a:t> e) Others</a:t>
              </a:r>
            </a:p>
          </p:txBody>
        </p:sp>
        <p:sp>
          <p:nvSpPr>
            <p:cNvPr id="23" name="TextBox 23"/>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2971800" y="332847"/>
            <a:ext cx="119634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PRIMARY INSIGHTS BASED ON SURVEY RESPONSES</a:t>
            </a:r>
          </a:p>
        </p:txBody>
      </p:sp>
      <p:sp>
        <p:nvSpPr>
          <p:cNvPr id="7" name="Rectangle 6">
            <a:extLst>
              <a:ext uri="{FF2B5EF4-FFF2-40B4-BE49-F238E27FC236}">
                <a16:creationId xmlns:a16="http://schemas.microsoft.com/office/drawing/2014/main" id="{DBC691F5-7B41-7B27-4C38-30F249765A71}"/>
              </a:ext>
            </a:extLst>
          </p:cNvPr>
          <p:cNvSpPr/>
          <p:nvPr/>
        </p:nvSpPr>
        <p:spPr>
          <a:xfrm>
            <a:off x="4666340" y="1245485"/>
            <a:ext cx="8668660" cy="477020"/>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dirty="0"/>
              <a:t>MARKETING CHANNEL USED TO REACH MORE CUSTOMERS</a:t>
            </a:r>
            <a:endParaRPr lang="en-IN" sz="2000" b="1" dirty="0"/>
          </a:p>
        </p:txBody>
      </p:sp>
      <p:sp>
        <p:nvSpPr>
          <p:cNvPr id="28" name="TextBox 27">
            <a:extLst>
              <a:ext uri="{FF2B5EF4-FFF2-40B4-BE49-F238E27FC236}">
                <a16:creationId xmlns:a16="http://schemas.microsoft.com/office/drawing/2014/main" id="{E17B28F7-13AC-A1C7-120D-EDDD62C61D46}"/>
              </a:ext>
            </a:extLst>
          </p:cNvPr>
          <p:cNvSpPr txBox="1"/>
          <p:nvPr/>
        </p:nvSpPr>
        <p:spPr>
          <a:xfrm>
            <a:off x="4666340" y="5653551"/>
            <a:ext cx="8668660" cy="707886"/>
          </a:xfrm>
          <a:prstGeom prst="rect">
            <a:avLst/>
          </a:prstGeom>
          <a:solidFill>
            <a:srgbClr val="B7DEE8"/>
          </a:solidFill>
        </p:spPr>
        <p:txBody>
          <a:bodyPr wrap="square">
            <a:spAutoFit/>
          </a:bodyPr>
          <a:lstStyle/>
          <a:p>
            <a:pPr algn="ctr"/>
            <a:r>
              <a:rPr lang="en-US" sz="2000" b="1" dirty="0"/>
              <a:t>EFFECTIVENESS OF DIFFERENT MARKETING STRATEGIES AND CHANNELS IN REACHING OUR CUSTOMERS</a:t>
            </a:r>
            <a:endParaRPr lang="en-IN" sz="2000" b="1" dirty="0"/>
          </a:p>
        </p:txBody>
      </p:sp>
      <p:grpSp>
        <p:nvGrpSpPr>
          <p:cNvPr id="8" name="Group 21">
            <a:extLst>
              <a:ext uri="{FF2B5EF4-FFF2-40B4-BE49-F238E27FC236}">
                <a16:creationId xmlns:a16="http://schemas.microsoft.com/office/drawing/2014/main" id="{655ADEB9-67D8-A7E0-A043-85D14B386389}"/>
              </a:ext>
            </a:extLst>
          </p:cNvPr>
          <p:cNvGrpSpPr/>
          <p:nvPr/>
        </p:nvGrpSpPr>
        <p:grpSpPr>
          <a:xfrm>
            <a:off x="6477000" y="2063430"/>
            <a:ext cx="8839201" cy="2967328"/>
            <a:chOff x="0" y="0"/>
            <a:chExt cx="1744696" cy="542290"/>
          </a:xfrm>
        </p:grpSpPr>
        <p:sp>
          <p:nvSpPr>
            <p:cNvPr id="9" name="Freeform 22">
              <a:extLst>
                <a:ext uri="{FF2B5EF4-FFF2-40B4-BE49-F238E27FC236}">
                  <a16:creationId xmlns:a16="http://schemas.microsoft.com/office/drawing/2014/main" id="{8155DC2C-CD4A-75F4-F4F1-162D42035DB8}"/>
                </a:ext>
              </a:extLst>
            </p:cNvPr>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US" sz="2400" dirty="0"/>
                <a:t>Marketing channel that is used to reach the customers are depicted in a tree map</a:t>
              </a:r>
            </a:p>
            <a:p>
              <a:r>
                <a:rPr lang="en-IN" sz="2400" dirty="0"/>
                <a:t>Where majority of area is occupied by Online ads ,next Tv Commercials ,Outdoor buildings , others, Print media</a:t>
              </a:r>
              <a:endParaRPr lang="en-US" sz="2400" dirty="0"/>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2" name="Picture 11">
            <a:extLst>
              <a:ext uri="{FF2B5EF4-FFF2-40B4-BE49-F238E27FC236}">
                <a16:creationId xmlns:a16="http://schemas.microsoft.com/office/drawing/2014/main" id="{2315E95B-1CB4-FE0A-F11A-82E611116F7F}"/>
              </a:ext>
            </a:extLst>
          </p:cNvPr>
          <p:cNvPicPr>
            <a:picLocks noChangeAspect="1"/>
          </p:cNvPicPr>
          <p:nvPr/>
        </p:nvPicPr>
        <p:blipFill rotWithShape="1">
          <a:blip r:embed="rId4">
            <a:extLst>
              <a:ext uri="{28A0092B-C50C-407E-A947-70E740481C1C}">
                <a14:useLocalDpi xmlns:a14="http://schemas.microsoft.com/office/drawing/2010/main" val="0"/>
              </a:ext>
            </a:extLst>
          </a:blip>
          <a:srcRect l="9542" t="37545" r="65674" b="26753"/>
          <a:stretch/>
        </p:blipFill>
        <p:spPr>
          <a:xfrm>
            <a:off x="11376836" y="6548571"/>
            <a:ext cx="5387163" cy="3457609"/>
          </a:xfrm>
          <a:prstGeom prst="rect">
            <a:avLst/>
          </a:prstGeom>
          <a:ln>
            <a:solidFill>
              <a:schemeClr val="tx2">
                <a:lumMod val="60000"/>
                <a:lumOff val="40000"/>
              </a:schemeClr>
            </a:solidFill>
          </a:ln>
        </p:spPr>
      </p:pic>
      <p:pic>
        <p:nvPicPr>
          <p:cNvPr id="14" name="Picture 13">
            <a:extLst>
              <a:ext uri="{FF2B5EF4-FFF2-40B4-BE49-F238E27FC236}">
                <a16:creationId xmlns:a16="http://schemas.microsoft.com/office/drawing/2014/main" id="{5955346E-31DC-F894-8577-ADC4566F44ED}"/>
              </a:ext>
            </a:extLst>
          </p:cNvPr>
          <p:cNvPicPr>
            <a:picLocks noChangeAspect="1"/>
          </p:cNvPicPr>
          <p:nvPr/>
        </p:nvPicPr>
        <p:blipFill rotWithShape="1">
          <a:blip r:embed="rId5">
            <a:extLst>
              <a:ext uri="{28A0092B-C50C-407E-A947-70E740481C1C}">
                <a14:useLocalDpi xmlns:a14="http://schemas.microsoft.com/office/drawing/2010/main" val="0"/>
              </a:ext>
            </a:extLst>
          </a:blip>
          <a:srcRect l="38540" t="55482" r="33200" b="16676"/>
          <a:stretch/>
        </p:blipFill>
        <p:spPr>
          <a:xfrm>
            <a:off x="428405" y="1914273"/>
            <a:ext cx="5569599" cy="3086406"/>
          </a:xfrm>
          <a:prstGeom prst="rect">
            <a:avLst/>
          </a:prstGeom>
          <a:ln>
            <a:solidFill>
              <a:schemeClr val="tx2">
                <a:lumMod val="75000"/>
              </a:schemeClr>
            </a:solidFill>
          </a:ln>
        </p:spPr>
      </p:pic>
    </p:spTree>
    <p:extLst>
      <p:ext uri="{BB962C8B-B14F-4D97-AF65-F5344CB8AC3E}">
        <p14:creationId xmlns:p14="http://schemas.microsoft.com/office/powerpoint/2010/main" val="1835724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50592" y="1270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grpSp>
        <p:nvGrpSpPr>
          <p:cNvPr id="21" name="Group 21"/>
          <p:cNvGrpSpPr/>
          <p:nvPr/>
        </p:nvGrpSpPr>
        <p:grpSpPr>
          <a:xfrm>
            <a:off x="8057147" y="6152295"/>
            <a:ext cx="8839201" cy="2967328"/>
            <a:chOff x="0" y="0"/>
            <a:chExt cx="1744696" cy="542290"/>
          </a:xfrm>
        </p:grpSpPr>
        <p:sp>
          <p:nvSpPr>
            <p:cNvPr id="22" name="Freeform 22"/>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sz="2400" dirty="0"/>
                <a:t> </a:t>
              </a:r>
              <a:r>
                <a:rPr lang="en-IN" sz="2400" b="1" dirty="0">
                  <a:solidFill>
                    <a:schemeClr val="tx2">
                      <a:lumMod val="75000"/>
                    </a:schemeClr>
                  </a:solidFill>
                </a:rPr>
                <a:t>Bangalore, Hyderabad, Pune  </a:t>
              </a:r>
              <a:r>
                <a:rPr lang="en-IN" sz="2400" dirty="0"/>
                <a:t>are the top three cities where our rating is good and people are purchasing there only hence in order to expand our business we should mainly focus on these cities.</a:t>
              </a:r>
            </a:p>
          </p:txBody>
        </p:sp>
        <p:sp>
          <p:nvSpPr>
            <p:cNvPr id="23" name="TextBox 23"/>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2971800" y="332847"/>
            <a:ext cx="119634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PRIMARY INSIGHTS BASED ON SURVEY RESPONSES</a:t>
            </a:r>
          </a:p>
        </p:txBody>
      </p:sp>
      <p:sp>
        <p:nvSpPr>
          <p:cNvPr id="7" name="Rectangle 6">
            <a:extLst>
              <a:ext uri="{FF2B5EF4-FFF2-40B4-BE49-F238E27FC236}">
                <a16:creationId xmlns:a16="http://schemas.microsoft.com/office/drawing/2014/main" id="{DBC691F5-7B41-7B27-4C38-30F249765A71}"/>
              </a:ext>
            </a:extLst>
          </p:cNvPr>
          <p:cNvSpPr/>
          <p:nvPr/>
        </p:nvSpPr>
        <p:spPr>
          <a:xfrm>
            <a:off x="8053137" y="1069329"/>
            <a:ext cx="8668660" cy="477020"/>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dirty="0"/>
              <a:t>OVERALL RATING OF OUR BRAND </a:t>
            </a:r>
            <a:endParaRPr lang="en-IN" sz="2000" b="1" dirty="0"/>
          </a:p>
        </p:txBody>
      </p:sp>
      <p:sp>
        <p:nvSpPr>
          <p:cNvPr id="28" name="TextBox 27">
            <a:extLst>
              <a:ext uri="{FF2B5EF4-FFF2-40B4-BE49-F238E27FC236}">
                <a16:creationId xmlns:a16="http://schemas.microsoft.com/office/drawing/2014/main" id="{E17B28F7-13AC-A1C7-120D-EDDD62C61D46}"/>
              </a:ext>
            </a:extLst>
          </p:cNvPr>
          <p:cNvSpPr txBox="1"/>
          <p:nvPr/>
        </p:nvSpPr>
        <p:spPr>
          <a:xfrm>
            <a:off x="8053137" y="5317892"/>
            <a:ext cx="8668660" cy="400110"/>
          </a:xfrm>
          <a:prstGeom prst="rect">
            <a:avLst/>
          </a:prstGeom>
          <a:solidFill>
            <a:srgbClr val="B7DEE8"/>
          </a:solidFill>
        </p:spPr>
        <p:txBody>
          <a:bodyPr wrap="square">
            <a:spAutoFit/>
          </a:bodyPr>
          <a:lstStyle/>
          <a:p>
            <a:pPr algn="ctr"/>
            <a:r>
              <a:rPr lang="en-US" sz="2000" b="1" dirty="0"/>
              <a:t>CITIES DO WE NEED TO FOCUS MORE ON</a:t>
            </a:r>
            <a:endParaRPr lang="en-IN" sz="2000" b="1" dirty="0"/>
          </a:p>
        </p:txBody>
      </p:sp>
      <p:grpSp>
        <p:nvGrpSpPr>
          <p:cNvPr id="8" name="Group 21">
            <a:extLst>
              <a:ext uri="{FF2B5EF4-FFF2-40B4-BE49-F238E27FC236}">
                <a16:creationId xmlns:a16="http://schemas.microsoft.com/office/drawing/2014/main" id="{655ADEB9-67D8-A7E0-A043-85D14B386389}"/>
              </a:ext>
            </a:extLst>
          </p:cNvPr>
          <p:cNvGrpSpPr/>
          <p:nvPr/>
        </p:nvGrpSpPr>
        <p:grpSpPr>
          <a:xfrm>
            <a:off x="8077200" y="1812032"/>
            <a:ext cx="8855241" cy="4551756"/>
            <a:chOff x="0" y="-19050"/>
            <a:chExt cx="1747862" cy="831850"/>
          </a:xfrm>
        </p:grpSpPr>
        <p:sp>
          <p:nvSpPr>
            <p:cNvPr id="9" name="Freeform 22">
              <a:extLst>
                <a:ext uri="{FF2B5EF4-FFF2-40B4-BE49-F238E27FC236}">
                  <a16:creationId xmlns:a16="http://schemas.microsoft.com/office/drawing/2014/main" id="{8155DC2C-CD4A-75F4-F4F1-162D42035DB8}"/>
                </a:ext>
              </a:extLst>
            </p:cNvPr>
            <p:cNvSpPr/>
            <p:nvPr/>
          </p:nvSpPr>
          <p:spPr>
            <a:xfrm>
              <a:off x="3166" y="-10823"/>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sz="2400" dirty="0"/>
                <a:t>Overall rating of our brand based on taste experience is </a:t>
              </a:r>
              <a:r>
                <a:rPr lang="en-IN" sz="2400" b="1" dirty="0">
                  <a:solidFill>
                    <a:schemeClr val="tx2">
                      <a:lumMod val="75000"/>
                    </a:schemeClr>
                  </a:solidFill>
                </a:rPr>
                <a:t>3(Average) with a number of 286.and later 4(Good)with a number of 248,and 5 (excellent)with a number of 191</a:t>
              </a:r>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2" name="Picture 11">
            <a:extLst>
              <a:ext uri="{FF2B5EF4-FFF2-40B4-BE49-F238E27FC236}">
                <a16:creationId xmlns:a16="http://schemas.microsoft.com/office/drawing/2014/main" id="{78E5FF40-7BED-1AA3-BC38-3DC14833D468}"/>
              </a:ext>
            </a:extLst>
          </p:cNvPr>
          <p:cNvPicPr>
            <a:picLocks noChangeAspect="1"/>
          </p:cNvPicPr>
          <p:nvPr/>
        </p:nvPicPr>
        <p:blipFill rotWithShape="1">
          <a:blip r:embed="rId4">
            <a:extLst>
              <a:ext uri="{28A0092B-C50C-407E-A947-70E740481C1C}">
                <a14:useLocalDpi xmlns:a14="http://schemas.microsoft.com/office/drawing/2010/main" val="0"/>
              </a:ext>
            </a:extLst>
          </a:blip>
          <a:srcRect l="7718" t="32807" r="54644" b="17392"/>
          <a:stretch/>
        </p:blipFill>
        <p:spPr>
          <a:xfrm>
            <a:off x="295313" y="1235452"/>
            <a:ext cx="7435982" cy="7884171"/>
          </a:xfrm>
          <a:prstGeom prst="rect">
            <a:avLst/>
          </a:prstGeom>
          <a:ln>
            <a:solidFill>
              <a:schemeClr val="tx2">
                <a:lumMod val="75000"/>
              </a:schemeClr>
            </a:solidFill>
          </a:ln>
        </p:spPr>
      </p:pic>
    </p:spTree>
    <p:extLst>
      <p:ext uri="{BB962C8B-B14F-4D97-AF65-F5344CB8AC3E}">
        <p14:creationId xmlns:p14="http://schemas.microsoft.com/office/powerpoint/2010/main" val="33688791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0" y="18047"/>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grpSp>
        <p:nvGrpSpPr>
          <p:cNvPr id="21" name="Group 21"/>
          <p:cNvGrpSpPr/>
          <p:nvPr/>
        </p:nvGrpSpPr>
        <p:grpSpPr>
          <a:xfrm>
            <a:off x="10403305" y="6283814"/>
            <a:ext cx="7732296" cy="2730409"/>
            <a:chOff x="0" y="0"/>
            <a:chExt cx="1744696" cy="542290"/>
          </a:xfrm>
        </p:grpSpPr>
        <p:sp>
          <p:nvSpPr>
            <p:cNvPr id="22" name="Freeform 22"/>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sz="2400" dirty="0"/>
                <a:t>Overall Analysis on situations why people purchase our energy drink</a:t>
              </a:r>
            </a:p>
            <a:p>
              <a:endParaRPr lang="en-IN" sz="2400" dirty="0"/>
            </a:p>
            <a:p>
              <a:pPr marL="342900" indent="-342900">
                <a:buFont typeface="Wingdings" panose="05000000000000000000" pitchFamily="2" charset="2"/>
                <a:buChar char="q"/>
              </a:pPr>
              <a:r>
                <a:rPr lang="en-IN" sz="2400" dirty="0"/>
                <a:t>Sports/exercise</a:t>
              </a:r>
            </a:p>
            <a:p>
              <a:pPr marL="342900" indent="-342900">
                <a:buFont typeface="Wingdings" panose="05000000000000000000" pitchFamily="2" charset="2"/>
                <a:buChar char="q"/>
              </a:pPr>
              <a:r>
                <a:rPr lang="en-IN" sz="2400" dirty="0"/>
                <a:t>Studying/Working late</a:t>
              </a:r>
            </a:p>
            <a:p>
              <a:pPr marL="342900" indent="-342900">
                <a:buFont typeface="Wingdings" panose="05000000000000000000" pitchFamily="2" charset="2"/>
                <a:buChar char="q"/>
              </a:pPr>
              <a:r>
                <a:rPr lang="en-IN" sz="2400" dirty="0"/>
                <a:t>Social Outings/parties</a:t>
              </a:r>
            </a:p>
            <a:p>
              <a:endParaRPr lang="en-IN" sz="2400" dirty="0"/>
            </a:p>
            <a:p>
              <a:endParaRPr lang="en-IN" sz="2400" dirty="0"/>
            </a:p>
            <a:p>
              <a:endParaRPr lang="en-IN" sz="2400" dirty="0"/>
            </a:p>
          </p:txBody>
        </p:sp>
        <p:sp>
          <p:nvSpPr>
            <p:cNvPr id="23" name="TextBox 23"/>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2971800" y="332847"/>
            <a:ext cx="119634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PRIMARY INSIGHTS BASED ON SURVEY RESPONSES</a:t>
            </a:r>
          </a:p>
        </p:txBody>
      </p:sp>
      <p:sp>
        <p:nvSpPr>
          <p:cNvPr id="7" name="Rectangle 6">
            <a:extLst>
              <a:ext uri="{FF2B5EF4-FFF2-40B4-BE49-F238E27FC236}">
                <a16:creationId xmlns:a16="http://schemas.microsoft.com/office/drawing/2014/main" id="{DBC691F5-7B41-7B27-4C38-30F249765A71}"/>
              </a:ext>
            </a:extLst>
          </p:cNvPr>
          <p:cNvSpPr/>
          <p:nvPr/>
        </p:nvSpPr>
        <p:spPr>
          <a:xfrm>
            <a:off x="10744200" y="1461702"/>
            <a:ext cx="7510220" cy="662361"/>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dirty="0"/>
              <a:t>LOCATIONS WHERE RESPONDENTS PREFER TO PURCHASE ENERGY DRINKS</a:t>
            </a:r>
            <a:endParaRPr lang="en-IN" sz="2000" b="1" dirty="0"/>
          </a:p>
        </p:txBody>
      </p:sp>
      <p:sp>
        <p:nvSpPr>
          <p:cNvPr id="28" name="TextBox 27">
            <a:extLst>
              <a:ext uri="{FF2B5EF4-FFF2-40B4-BE49-F238E27FC236}">
                <a16:creationId xmlns:a16="http://schemas.microsoft.com/office/drawing/2014/main" id="{E17B28F7-13AC-A1C7-120D-EDDD62C61D46}"/>
              </a:ext>
            </a:extLst>
          </p:cNvPr>
          <p:cNvSpPr txBox="1"/>
          <p:nvPr/>
        </p:nvSpPr>
        <p:spPr>
          <a:xfrm>
            <a:off x="10744200" y="5381975"/>
            <a:ext cx="7239000" cy="707886"/>
          </a:xfrm>
          <a:prstGeom prst="rect">
            <a:avLst/>
          </a:prstGeom>
          <a:solidFill>
            <a:srgbClr val="B7DEE8"/>
          </a:solidFill>
        </p:spPr>
        <p:txBody>
          <a:bodyPr wrap="square">
            <a:spAutoFit/>
          </a:bodyPr>
          <a:lstStyle/>
          <a:p>
            <a:pPr algn="ctr"/>
            <a:r>
              <a:rPr lang="en-US" sz="2000" b="1" dirty="0"/>
              <a:t>TYPICAL CONSUMPTION SITUATIONS FOR ENERGY DRINKS AMONG RESPONDENTS</a:t>
            </a:r>
            <a:endParaRPr lang="en-IN" sz="2000" b="1" dirty="0"/>
          </a:p>
        </p:txBody>
      </p:sp>
      <p:grpSp>
        <p:nvGrpSpPr>
          <p:cNvPr id="8" name="Group 21">
            <a:extLst>
              <a:ext uri="{FF2B5EF4-FFF2-40B4-BE49-F238E27FC236}">
                <a16:creationId xmlns:a16="http://schemas.microsoft.com/office/drawing/2014/main" id="{655ADEB9-67D8-A7E0-A043-85D14B386389}"/>
              </a:ext>
            </a:extLst>
          </p:cNvPr>
          <p:cNvGrpSpPr/>
          <p:nvPr/>
        </p:nvGrpSpPr>
        <p:grpSpPr>
          <a:xfrm>
            <a:off x="10572492" y="2322403"/>
            <a:ext cx="7732296" cy="2730409"/>
            <a:chOff x="0" y="0"/>
            <a:chExt cx="1744696" cy="542290"/>
          </a:xfrm>
        </p:grpSpPr>
        <p:sp>
          <p:nvSpPr>
            <p:cNvPr id="9" name="Freeform 22">
              <a:extLst>
                <a:ext uri="{FF2B5EF4-FFF2-40B4-BE49-F238E27FC236}">
                  <a16:creationId xmlns:a16="http://schemas.microsoft.com/office/drawing/2014/main" id="{8155DC2C-CD4A-75F4-F4F1-162D42035DB8}"/>
                </a:ext>
              </a:extLst>
            </p:cNvPr>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sz="2400" dirty="0"/>
                <a:t>Our Customers mostly purchase in Supermarkets , next to it Online retailers and the third is Gyms and fitness centres.</a:t>
              </a:r>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2" name="Picture 11">
            <a:extLst>
              <a:ext uri="{FF2B5EF4-FFF2-40B4-BE49-F238E27FC236}">
                <a16:creationId xmlns:a16="http://schemas.microsoft.com/office/drawing/2014/main" id="{0FFF6356-B6E3-3BB6-2AE6-6260C90A2F97}"/>
              </a:ext>
            </a:extLst>
          </p:cNvPr>
          <p:cNvPicPr>
            <a:picLocks noChangeAspect="1"/>
          </p:cNvPicPr>
          <p:nvPr/>
        </p:nvPicPr>
        <p:blipFill rotWithShape="1">
          <a:blip r:embed="rId4"/>
          <a:srcRect l="7083" t="32964" r="35834" b="17406"/>
          <a:stretch/>
        </p:blipFill>
        <p:spPr>
          <a:xfrm>
            <a:off x="-36095" y="3117063"/>
            <a:ext cx="10287001" cy="5105400"/>
          </a:xfrm>
          <a:prstGeom prst="rect">
            <a:avLst/>
          </a:prstGeom>
          <a:ln>
            <a:solidFill>
              <a:schemeClr val="tx2">
                <a:lumMod val="75000"/>
              </a:schemeClr>
            </a:solidFill>
          </a:ln>
        </p:spPr>
      </p:pic>
    </p:spTree>
    <p:extLst>
      <p:ext uri="{BB962C8B-B14F-4D97-AF65-F5344CB8AC3E}">
        <p14:creationId xmlns:p14="http://schemas.microsoft.com/office/powerpoint/2010/main" val="2151638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50592" y="1270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2971800" y="332847"/>
            <a:ext cx="119634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PRIMARY INSIGHTS BASED ON SURVEY RESPONSES</a:t>
            </a:r>
          </a:p>
        </p:txBody>
      </p:sp>
      <p:sp>
        <p:nvSpPr>
          <p:cNvPr id="7" name="Rectangle 6">
            <a:extLst>
              <a:ext uri="{FF2B5EF4-FFF2-40B4-BE49-F238E27FC236}">
                <a16:creationId xmlns:a16="http://schemas.microsoft.com/office/drawing/2014/main" id="{DBC691F5-7B41-7B27-4C38-30F249765A71}"/>
              </a:ext>
            </a:extLst>
          </p:cNvPr>
          <p:cNvSpPr/>
          <p:nvPr/>
        </p:nvSpPr>
        <p:spPr>
          <a:xfrm>
            <a:off x="4495800" y="1242887"/>
            <a:ext cx="9144000" cy="851404"/>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dirty="0"/>
              <a:t>FACTORS INFLUENCE RESPONDENTS' PURCHASE DECISIONS, SUCH AS PRICE RANGE AND LIMITED EDITION PACKAGING?</a:t>
            </a:r>
            <a:endParaRPr lang="en-IN" sz="2000" b="1" dirty="0"/>
          </a:p>
        </p:txBody>
      </p:sp>
      <p:grpSp>
        <p:nvGrpSpPr>
          <p:cNvPr id="8" name="Group 21">
            <a:extLst>
              <a:ext uri="{FF2B5EF4-FFF2-40B4-BE49-F238E27FC236}">
                <a16:creationId xmlns:a16="http://schemas.microsoft.com/office/drawing/2014/main" id="{655ADEB9-67D8-A7E0-A043-85D14B386389}"/>
              </a:ext>
            </a:extLst>
          </p:cNvPr>
          <p:cNvGrpSpPr/>
          <p:nvPr/>
        </p:nvGrpSpPr>
        <p:grpSpPr>
          <a:xfrm>
            <a:off x="8229600" y="2440161"/>
            <a:ext cx="8839200" cy="7046739"/>
            <a:chOff x="0" y="0"/>
            <a:chExt cx="1744696" cy="542290"/>
          </a:xfrm>
        </p:grpSpPr>
        <p:sp>
          <p:nvSpPr>
            <p:cNvPr id="9" name="Freeform 22">
              <a:extLst>
                <a:ext uri="{FF2B5EF4-FFF2-40B4-BE49-F238E27FC236}">
                  <a16:creationId xmlns:a16="http://schemas.microsoft.com/office/drawing/2014/main" id="{8155DC2C-CD4A-75F4-F4F1-162D42035DB8}"/>
                </a:ext>
              </a:extLst>
            </p:cNvPr>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sz="2000" b="1" dirty="0"/>
                <a:t>PRICE RANGE</a:t>
              </a:r>
            </a:p>
            <a:p>
              <a:r>
                <a:rPr lang="en-IN" dirty="0"/>
                <a:t> </a:t>
              </a:r>
            </a:p>
            <a:p>
              <a:pPr marL="285750" indent="-285750">
                <a:buFont typeface="Arial" panose="020B0604020202020204" pitchFamily="34" charset="0"/>
                <a:buChar char="•"/>
              </a:pPr>
              <a:r>
                <a:rPr lang="en-IN" sz="2400" dirty="0"/>
                <a:t>Customers mainly prefer to purchase our energy drinks in the range of 50-99 mostly and next pace is occupied by 100-150,and next is above 150 and below 50</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Hence we need to provide our energy drinks at arrange of 50-99,100-150 mostly such that our business can invade and above 150 price range it is not working well.</a:t>
              </a:r>
            </a:p>
            <a:p>
              <a:pPr marL="285750" indent="-285750">
                <a:buFont typeface="Arial" panose="020B0604020202020204" pitchFamily="34" charset="0"/>
                <a:buChar char="•"/>
              </a:pPr>
              <a:endParaRPr lang="en-IN" sz="2000" b="1" dirty="0"/>
            </a:p>
            <a:p>
              <a:endParaRPr lang="en-IN" sz="2000" b="1" dirty="0"/>
            </a:p>
            <a:p>
              <a:r>
                <a:rPr lang="en-IN" sz="2000" b="1" dirty="0"/>
                <a:t>LIMITED EDITION PACKAGING</a:t>
              </a:r>
            </a:p>
            <a:p>
              <a:endParaRPr lang="en-IN" sz="2000" b="1" dirty="0"/>
            </a:p>
            <a:p>
              <a:pPr marL="342900" indent="-342900">
                <a:buFont typeface="Arial" panose="020B0604020202020204" pitchFamily="34" charset="0"/>
                <a:buChar char="•"/>
              </a:pPr>
              <a:r>
                <a:rPr lang="en-IN" sz="2000" dirty="0"/>
                <a:t> </a:t>
              </a:r>
              <a:r>
                <a:rPr lang="en-IN" sz="2400" dirty="0"/>
                <a:t>When there is limited edition Supermarkets, Online retailers, Gyms/exercise are ready to purchase at the same time the amount of yes is gust a small greater than no .</a:t>
              </a:r>
            </a:p>
            <a:p>
              <a:pPr marL="342900" indent="-342900">
                <a:buFont typeface="Arial" panose="020B0604020202020204" pitchFamily="34" charset="0"/>
                <a:buChar char="•"/>
              </a:pPr>
              <a:endParaRPr lang="en-IN" sz="2400" dirty="0"/>
            </a:p>
            <a:p>
              <a:pPr marL="342900" indent="-342900">
                <a:buFont typeface="Arial" panose="020B0604020202020204" pitchFamily="34" charset="0"/>
                <a:buChar char="•"/>
              </a:pPr>
              <a:r>
                <a:rPr lang="en-IN" sz="2400" dirty="0"/>
                <a:t>Similarly with regard to not sure reply of limited edition packing is less </a:t>
              </a:r>
              <a:r>
                <a:rPr lang="en-IN" sz="2400" dirty="0" err="1"/>
                <a:t>tha</a:t>
              </a:r>
              <a:r>
                <a:rPr lang="en-IN" sz="2400" dirty="0"/>
                <a:t> tat of  yes/no but mostly it follows the order as follows of above</a:t>
              </a:r>
            </a:p>
            <a:p>
              <a:endParaRPr lang="en-IN" sz="2000" dirty="0"/>
            </a:p>
            <a:p>
              <a:endParaRPr lang="en-IN" sz="2000" dirty="0"/>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2" name="Picture 11">
            <a:extLst>
              <a:ext uri="{FF2B5EF4-FFF2-40B4-BE49-F238E27FC236}">
                <a16:creationId xmlns:a16="http://schemas.microsoft.com/office/drawing/2014/main" id="{4055D40B-37F6-324E-8FB5-18C5246573D8}"/>
              </a:ext>
            </a:extLst>
          </p:cNvPr>
          <p:cNvPicPr>
            <a:picLocks noChangeAspect="1"/>
          </p:cNvPicPr>
          <p:nvPr/>
        </p:nvPicPr>
        <p:blipFill rotWithShape="1">
          <a:blip r:embed="rId4">
            <a:extLst>
              <a:ext uri="{28A0092B-C50C-407E-A947-70E740481C1C}">
                <a14:useLocalDpi xmlns:a14="http://schemas.microsoft.com/office/drawing/2010/main" val="0"/>
              </a:ext>
            </a:extLst>
          </a:blip>
          <a:srcRect l="22028" t="25884" r="58911" b="61199"/>
          <a:stretch/>
        </p:blipFill>
        <p:spPr>
          <a:xfrm>
            <a:off x="1526004" y="2659586"/>
            <a:ext cx="5600700" cy="2134809"/>
          </a:xfrm>
          <a:prstGeom prst="rect">
            <a:avLst/>
          </a:prstGeom>
        </p:spPr>
      </p:pic>
      <p:pic>
        <p:nvPicPr>
          <p:cNvPr id="14" name="Picture 13">
            <a:extLst>
              <a:ext uri="{FF2B5EF4-FFF2-40B4-BE49-F238E27FC236}">
                <a16:creationId xmlns:a16="http://schemas.microsoft.com/office/drawing/2014/main" id="{FCBD4BE2-65A5-26FB-334C-4D749F5356E9}"/>
              </a:ext>
            </a:extLst>
          </p:cNvPr>
          <p:cNvPicPr>
            <a:picLocks noChangeAspect="1"/>
          </p:cNvPicPr>
          <p:nvPr/>
        </p:nvPicPr>
        <p:blipFill rotWithShape="1">
          <a:blip r:embed="rId5">
            <a:extLst>
              <a:ext uri="{28A0092B-C50C-407E-A947-70E740481C1C}">
                <a14:useLocalDpi xmlns:a14="http://schemas.microsoft.com/office/drawing/2010/main" val="0"/>
              </a:ext>
            </a:extLst>
          </a:blip>
          <a:srcRect l="21954" t="26337" r="59116" b="48534"/>
          <a:stretch/>
        </p:blipFill>
        <p:spPr>
          <a:xfrm>
            <a:off x="1526004" y="5361904"/>
            <a:ext cx="5486401" cy="4096516"/>
          </a:xfrm>
          <a:prstGeom prst="rect">
            <a:avLst/>
          </a:prstGeom>
        </p:spPr>
      </p:pic>
    </p:spTree>
    <p:extLst>
      <p:ext uri="{BB962C8B-B14F-4D97-AF65-F5344CB8AC3E}">
        <p14:creationId xmlns:p14="http://schemas.microsoft.com/office/powerpoint/2010/main" val="18685606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50592" y="1270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2971800" y="332847"/>
            <a:ext cx="119634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PRIMARY INSIGHTS BASED ON SURVEY RESPONSES</a:t>
            </a:r>
          </a:p>
        </p:txBody>
      </p:sp>
      <p:sp>
        <p:nvSpPr>
          <p:cNvPr id="7" name="Rectangle 6">
            <a:extLst>
              <a:ext uri="{FF2B5EF4-FFF2-40B4-BE49-F238E27FC236}">
                <a16:creationId xmlns:a16="http://schemas.microsoft.com/office/drawing/2014/main" id="{DBC691F5-7B41-7B27-4C38-30F249765A71}"/>
              </a:ext>
            </a:extLst>
          </p:cNvPr>
          <p:cNvSpPr/>
          <p:nvPr/>
        </p:nvSpPr>
        <p:spPr>
          <a:xfrm>
            <a:off x="4495800" y="1242887"/>
            <a:ext cx="9144000" cy="851404"/>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dirty="0"/>
              <a:t>AREA OF BUSINESS SHOULD WE FOCUS MORE ON OUR PRODUCT DEVELOPMENT? (BRANDING/TASTE/AVAILABILITY)</a:t>
            </a:r>
            <a:endParaRPr lang="en-IN" sz="2000" b="1" dirty="0"/>
          </a:p>
        </p:txBody>
      </p:sp>
      <p:grpSp>
        <p:nvGrpSpPr>
          <p:cNvPr id="8" name="Group 21">
            <a:extLst>
              <a:ext uri="{FF2B5EF4-FFF2-40B4-BE49-F238E27FC236}">
                <a16:creationId xmlns:a16="http://schemas.microsoft.com/office/drawing/2014/main" id="{655ADEB9-67D8-A7E0-A043-85D14B386389}"/>
              </a:ext>
            </a:extLst>
          </p:cNvPr>
          <p:cNvGrpSpPr/>
          <p:nvPr/>
        </p:nvGrpSpPr>
        <p:grpSpPr>
          <a:xfrm>
            <a:off x="9704348" y="2287624"/>
            <a:ext cx="7364452" cy="7199275"/>
            <a:chOff x="0" y="0"/>
            <a:chExt cx="1744696" cy="542290"/>
          </a:xfrm>
        </p:grpSpPr>
        <p:sp>
          <p:nvSpPr>
            <p:cNvPr id="9" name="Freeform 22">
              <a:extLst>
                <a:ext uri="{FF2B5EF4-FFF2-40B4-BE49-F238E27FC236}">
                  <a16:creationId xmlns:a16="http://schemas.microsoft.com/office/drawing/2014/main" id="{8155DC2C-CD4A-75F4-F4F1-162D42035DB8}"/>
                </a:ext>
              </a:extLst>
            </p:cNvPr>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pPr marL="285750" indent="-285750">
                <a:buFont typeface="Arial" panose="020B0604020202020204" pitchFamily="34" charset="0"/>
                <a:buChar char="•"/>
              </a:pPr>
              <a:r>
                <a:rPr lang="en-IN" sz="2400" dirty="0"/>
                <a:t> Brand and availability of our codex energy drinks are awesome and compared to other brands our codex brand is available better than the current leading top brands.</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Coming to taste/Flavour Preference it is at third place  we need to improve it so as to attract as many customers possibly to expand our business </a:t>
              </a:r>
            </a:p>
            <a:p>
              <a:endParaRPr lang="en-IN" sz="2400" dirty="0"/>
            </a:p>
            <a:p>
              <a:pPr marL="285750" indent="-285750">
                <a:buFont typeface="Arial" panose="020B0604020202020204" pitchFamily="34" charset="0"/>
                <a:buChar char="•"/>
              </a:pPr>
              <a:r>
                <a:rPr lang="en-IN" sz="2400" dirty="0"/>
                <a:t>Hence overall  we need to improve every thing to reach the top most place.</a:t>
              </a:r>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2" name="Picture 11">
            <a:extLst>
              <a:ext uri="{FF2B5EF4-FFF2-40B4-BE49-F238E27FC236}">
                <a16:creationId xmlns:a16="http://schemas.microsoft.com/office/drawing/2014/main" id="{26F02BBA-E504-2CAE-3CD0-2BDC32CA54B7}"/>
              </a:ext>
            </a:extLst>
          </p:cNvPr>
          <p:cNvPicPr>
            <a:picLocks noChangeAspect="1"/>
          </p:cNvPicPr>
          <p:nvPr/>
        </p:nvPicPr>
        <p:blipFill rotWithShape="1">
          <a:blip r:embed="rId4">
            <a:extLst>
              <a:ext uri="{28A0092B-C50C-407E-A947-70E740481C1C}">
                <a14:useLocalDpi xmlns:a14="http://schemas.microsoft.com/office/drawing/2010/main" val="0"/>
              </a:ext>
            </a:extLst>
          </a:blip>
          <a:srcRect l="7500" t="33704" r="35418" b="15926"/>
          <a:stretch/>
        </p:blipFill>
        <p:spPr>
          <a:xfrm>
            <a:off x="404954" y="3258163"/>
            <a:ext cx="8843848" cy="3637937"/>
          </a:xfrm>
          <a:prstGeom prst="rect">
            <a:avLst/>
          </a:prstGeom>
          <a:ln>
            <a:solidFill>
              <a:schemeClr val="tx2"/>
            </a:solidFill>
          </a:ln>
        </p:spPr>
      </p:pic>
    </p:spTree>
    <p:extLst>
      <p:ext uri="{BB962C8B-B14F-4D97-AF65-F5344CB8AC3E}">
        <p14:creationId xmlns:p14="http://schemas.microsoft.com/office/powerpoint/2010/main" val="35527967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14514" y="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grpSp>
        <p:nvGrpSpPr>
          <p:cNvPr id="21" name="Group 21"/>
          <p:cNvGrpSpPr/>
          <p:nvPr/>
        </p:nvGrpSpPr>
        <p:grpSpPr>
          <a:xfrm>
            <a:off x="3810000" y="6017562"/>
            <a:ext cx="11582399" cy="4459937"/>
            <a:chOff x="0" y="-19050"/>
            <a:chExt cx="1951583" cy="831850"/>
          </a:xfrm>
        </p:grpSpPr>
        <p:sp>
          <p:nvSpPr>
            <p:cNvPr id="22" name="Freeform 22"/>
            <p:cNvSpPr/>
            <p:nvPr/>
          </p:nvSpPr>
          <p:spPr>
            <a:xfrm>
              <a:off x="487896" y="-8913"/>
              <a:ext cx="1463687" cy="558534"/>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sz="2400" dirty="0"/>
                <a:t>With regard to codex brand 506 people are interested towards organic or natural content in the energy drinks that that too from Bangalore occupies first place ,second Mumbai, Third Hyderabad.</a:t>
              </a:r>
            </a:p>
            <a:p>
              <a:r>
                <a:rPr lang="en-IN" sz="2400" dirty="0"/>
                <a:t>Not interested 273</a:t>
              </a:r>
            </a:p>
            <a:p>
              <a:r>
                <a:rPr lang="en-IN" sz="2400" dirty="0"/>
                <a:t>Not sure 201</a:t>
              </a:r>
            </a:p>
            <a:p>
              <a:r>
                <a:rPr lang="en-IN" sz="2400" dirty="0"/>
                <a:t>Hence we can launch products related to organic and natural content for those who are interested in the regions mentioned above.</a:t>
              </a:r>
            </a:p>
            <a:p>
              <a:endParaRPr lang="en-IN" sz="2400" dirty="0"/>
            </a:p>
            <a:p>
              <a:endParaRPr lang="en-IN" sz="2400" dirty="0"/>
            </a:p>
          </p:txBody>
        </p:sp>
        <p:sp>
          <p:nvSpPr>
            <p:cNvPr id="23" name="TextBox 23"/>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1371600" y="190500"/>
            <a:ext cx="153162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SECONDARY INSIGHTS BASED ON ADDITIONAL MARKET RESEARCH</a:t>
            </a:r>
          </a:p>
        </p:txBody>
      </p:sp>
      <p:sp>
        <p:nvSpPr>
          <p:cNvPr id="7" name="Rectangle 6">
            <a:extLst>
              <a:ext uri="{FF2B5EF4-FFF2-40B4-BE49-F238E27FC236}">
                <a16:creationId xmlns:a16="http://schemas.microsoft.com/office/drawing/2014/main" id="{DBC691F5-7B41-7B27-4C38-30F249765A71}"/>
              </a:ext>
            </a:extLst>
          </p:cNvPr>
          <p:cNvSpPr/>
          <p:nvPr/>
        </p:nvSpPr>
        <p:spPr>
          <a:xfrm>
            <a:off x="6553200" y="1030661"/>
            <a:ext cx="9011375" cy="662361"/>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b="1" dirty="0"/>
              <a:t>CONSUME FREQUENCY BASED ON CITIES AND REASONS PREVENT TRYING CODEX ENERGY DRINKS</a:t>
            </a:r>
          </a:p>
        </p:txBody>
      </p:sp>
      <p:sp>
        <p:nvSpPr>
          <p:cNvPr id="28" name="TextBox 27">
            <a:extLst>
              <a:ext uri="{FF2B5EF4-FFF2-40B4-BE49-F238E27FC236}">
                <a16:creationId xmlns:a16="http://schemas.microsoft.com/office/drawing/2014/main" id="{E17B28F7-13AC-A1C7-120D-EDDD62C61D46}"/>
              </a:ext>
            </a:extLst>
          </p:cNvPr>
          <p:cNvSpPr txBox="1"/>
          <p:nvPr/>
        </p:nvSpPr>
        <p:spPr>
          <a:xfrm>
            <a:off x="6553200" y="5374978"/>
            <a:ext cx="9011375" cy="400110"/>
          </a:xfrm>
          <a:prstGeom prst="rect">
            <a:avLst/>
          </a:prstGeom>
          <a:solidFill>
            <a:srgbClr val="B7DEE8"/>
          </a:solidFill>
        </p:spPr>
        <p:txBody>
          <a:bodyPr wrap="square">
            <a:spAutoFit/>
          </a:bodyPr>
          <a:lstStyle/>
          <a:p>
            <a:pPr algn="ctr"/>
            <a:r>
              <a:rPr lang="en-IN" sz="2000" b="1" dirty="0"/>
              <a:t>INTERST TOWARDS NATURAL OR ORGANIC CONTENT</a:t>
            </a:r>
          </a:p>
        </p:txBody>
      </p:sp>
      <p:grpSp>
        <p:nvGrpSpPr>
          <p:cNvPr id="8" name="Group 21">
            <a:extLst>
              <a:ext uri="{FF2B5EF4-FFF2-40B4-BE49-F238E27FC236}">
                <a16:creationId xmlns:a16="http://schemas.microsoft.com/office/drawing/2014/main" id="{655ADEB9-67D8-A7E0-A043-85D14B386389}"/>
              </a:ext>
            </a:extLst>
          </p:cNvPr>
          <p:cNvGrpSpPr/>
          <p:nvPr/>
        </p:nvGrpSpPr>
        <p:grpSpPr>
          <a:xfrm>
            <a:off x="6553200" y="1988238"/>
            <a:ext cx="8839201" cy="4551756"/>
            <a:chOff x="0" y="-19050"/>
            <a:chExt cx="1744696" cy="831850"/>
          </a:xfrm>
        </p:grpSpPr>
        <p:sp>
          <p:nvSpPr>
            <p:cNvPr id="9" name="Freeform 22">
              <a:extLst>
                <a:ext uri="{FF2B5EF4-FFF2-40B4-BE49-F238E27FC236}">
                  <a16:creationId xmlns:a16="http://schemas.microsoft.com/office/drawing/2014/main" id="{8155DC2C-CD4A-75F4-F4F1-162D42035DB8}"/>
                </a:ext>
              </a:extLst>
            </p:cNvPr>
            <p:cNvSpPr/>
            <p:nvPr/>
          </p:nvSpPr>
          <p:spPr>
            <a:xfrm>
              <a:off x="30081" y="0"/>
              <a:ext cx="1714615"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pPr marL="342900" indent="-342900">
                <a:buFont typeface="Arial" panose="020B0604020202020204" pitchFamily="34" charset="0"/>
                <a:buChar char="•"/>
              </a:pPr>
              <a:r>
                <a:rPr lang="en-IN" sz="2400" dirty="0"/>
                <a:t>Consume frequency is maximum at 2-3 times a week </a:t>
              </a:r>
            </a:p>
            <a:p>
              <a:pPr marL="342900" indent="-342900">
                <a:buFont typeface="Arial" panose="020B0604020202020204" pitchFamily="34" charset="0"/>
                <a:buChar char="•"/>
              </a:pPr>
              <a:endParaRPr lang="en-IN" sz="2400" dirty="0"/>
            </a:p>
            <a:p>
              <a:pPr marL="342900" indent="-342900">
                <a:buFont typeface="Arial" panose="020B0604020202020204" pitchFamily="34" charset="0"/>
                <a:buChar char="•"/>
              </a:pPr>
              <a:r>
                <a:rPr lang="en-IN" sz="2400" dirty="0"/>
                <a:t>Based On this Criteria Bangalore occupies first place ,second Mumbai, Third Hyderabad</a:t>
              </a:r>
            </a:p>
            <a:p>
              <a:endParaRPr lang="en-IN" sz="2400" dirty="0"/>
            </a:p>
            <a:p>
              <a:pPr marL="342900" indent="-342900">
                <a:buFont typeface="Arial" panose="020B0604020202020204" pitchFamily="34" charset="0"/>
                <a:buChar char="•"/>
              </a:pPr>
              <a:r>
                <a:rPr lang="en-IN" sz="2400" dirty="0"/>
                <a:t>Not available locally is the main reason that prevent from consuming the codex drink later, Not interested in energy drinks, Health concerns </a:t>
              </a:r>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2" name="Picture 11">
            <a:extLst>
              <a:ext uri="{FF2B5EF4-FFF2-40B4-BE49-F238E27FC236}">
                <a16:creationId xmlns:a16="http://schemas.microsoft.com/office/drawing/2014/main" id="{FEC3FEF3-0FBE-1483-BD9D-0676396715A1}"/>
              </a:ext>
            </a:extLst>
          </p:cNvPr>
          <p:cNvPicPr>
            <a:picLocks noChangeAspect="1"/>
          </p:cNvPicPr>
          <p:nvPr/>
        </p:nvPicPr>
        <p:blipFill rotWithShape="1">
          <a:blip r:embed="rId4">
            <a:extLst>
              <a:ext uri="{28A0092B-C50C-407E-A947-70E740481C1C}">
                <a14:useLocalDpi xmlns:a14="http://schemas.microsoft.com/office/drawing/2010/main" val="0"/>
              </a:ext>
            </a:extLst>
          </a:blip>
          <a:srcRect l="7500" t="32222" r="64167" b="18148"/>
          <a:stretch/>
        </p:blipFill>
        <p:spPr>
          <a:xfrm>
            <a:off x="528880" y="2039945"/>
            <a:ext cx="5181600" cy="7026528"/>
          </a:xfrm>
          <a:prstGeom prst="rect">
            <a:avLst/>
          </a:prstGeom>
          <a:ln>
            <a:solidFill>
              <a:schemeClr val="tx2">
                <a:lumMod val="75000"/>
              </a:schemeClr>
            </a:solidFill>
          </a:ln>
        </p:spPr>
      </p:pic>
    </p:spTree>
    <p:extLst>
      <p:ext uri="{BB962C8B-B14F-4D97-AF65-F5344CB8AC3E}">
        <p14:creationId xmlns:p14="http://schemas.microsoft.com/office/powerpoint/2010/main" val="9400857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50592" y="1270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grpSp>
        <p:nvGrpSpPr>
          <p:cNvPr id="21" name="Group 21"/>
          <p:cNvGrpSpPr/>
          <p:nvPr/>
        </p:nvGrpSpPr>
        <p:grpSpPr>
          <a:xfrm>
            <a:off x="1403604" y="6656464"/>
            <a:ext cx="8892129" cy="4551756"/>
            <a:chOff x="0" y="-19050"/>
            <a:chExt cx="1755143" cy="831850"/>
          </a:xfrm>
        </p:grpSpPr>
        <p:sp>
          <p:nvSpPr>
            <p:cNvPr id="22" name="Freeform 22"/>
            <p:cNvSpPr/>
            <p:nvPr/>
          </p:nvSpPr>
          <p:spPr>
            <a:xfrm>
              <a:off x="10447" y="-332"/>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sz="2400" dirty="0"/>
                <a:t>Overall Purchase based on price range and location has been demonstrated to indicate the total from which location the amount of consumption is more.</a:t>
              </a:r>
            </a:p>
          </p:txBody>
        </p:sp>
        <p:sp>
          <p:nvSpPr>
            <p:cNvPr id="23" name="TextBox 23"/>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1371600" y="190500"/>
            <a:ext cx="153162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SECONDARY INSIGHTS BASED ON ADDITIONAL MARKET RESEARCH</a:t>
            </a:r>
          </a:p>
        </p:txBody>
      </p:sp>
      <p:sp>
        <p:nvSpPr>
          <p:cNvPr id="7" name="Rectangle 6">
            <a:extLst>
              <a:ext uri="{FF2B5EF4-FFF2-40B4-BE49-F238E27FC236}">
                <a16:creationId xmlns:a16="http://schemas.microsoft.com/office/drawing/2014/main" id="{DBC691F5-7B41-7B27-4C38-30F249765A71}"/>
              </a:ext>
            </a:extLst>
          </p:cNvPr>
          <p:cNvSpPr/>
          <p:nvPr/>
        </p:nvSpPr>
        <p:spPr>
          <a:xfrm>
            <a:off x="6201229" y="959735"/>
            <a:ext cx="9372601" cy="662361"/>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b="1" dirty="0"/>
              <a:t>GENERAL PERCEPTION ON CODEX BRAND </a:t>
            </a:r>
          </a:p>
        </p:txBody>
      </p:sp>
      <p:sp>
        <p:nvSpPr>
          <p:cNvPr id="28" name="TextBox 27">
            <a:extLst>
              <a:ext uri="{FF2B5EF4-FFF2-40B4-BE49-F238E27FC236}">
                <a16:creationId xmlns:a16="http://schemas.microsoft.com/office/drawing/2014/main" id="{E17B28F7-13AC-A1C7-120D-EDDD62C61D46}"/>
              </a:ext>
            </a:extLst>
          </p:cNvPr>
          <p:cNvSpPr txBox="1"/>
          <p:nvPr/>
        </p:nvSpPr>
        <p:spPr>
          <a:xfrm>
            <a:off x="6553200" y="5536829"/>
            <a:ext cx="9009741" cy="400110"/>
          </a:xfrm>
          <a:prstGeom prst="rect">
            <a:avLst/>
          </a:prstGeom>
          <a:solidFill>
            <a:srgbClr val="B7DEE8"/>
          </a:solidFill>
        </p:spPr>
        <p:txBody>
          <a:bodyPr wrap="square">
            <a:spAutoFit/>
          </a:bodyPr>
          <a:lstStyle/>
          <a:p>
            <a:pPr algn="ctr"/>
            <a:r>
              <a:rPr lang="en-IN" sz="2000" b="1" dirty="0"/>
              <a:t>PRICE RANGE VS PURCHASE AREA</a:t>
            </a:r>
          </a:p>
        </p:txBody>
      </p:sp>
      <p:grpSp>
        <p:nvGrpSpPr>
          <p:cNvPr id="8" name="Group 21">
            <a:extLst>
              <a:ext uri="{FF2B5EF4-FFF2-40B4-BE49-F238E27FC236}">
                <a16:creationId xmlns:a16="http://schemas.microsoft.com/office/drawing/2014/main" id="{655ADEB9-67D8-A7E0-A043-85D14B386389}"/>
              </a:ext>
            </a:extLst>
          </p:cNvPr>
          <p:cNvGrpSpPr/>
          <p:nvPr/>
        </p:nvGrpSpPr>
        <p:grpSpPr>
          <a:xfrm>
            <a:off x="6553200" y="1988238"/>
            <a:ext cx="8839201" cy="4551756"/>
            <a:chOff x="0" y="-19050"/>
            <a:chExt cx="1744696" cy="831850"/>
          </a:xfrm>
        </p:grpSpPr>
        <p:sp>
          <p:nvSpPr>
            <p:cNvPr id="9" name="Freeform 22">
              <a:extLst>
                <a:ext uri="{FF2B5EF4-FFF2-40B4-BE49-F238E27FC236}">
                  <a16:creationId xmlns:a16="http://schemas.microsoft.com/office/drawing/2014/main" id="{8155DC2C-CD4A-75F4-F4F1-162D42035DB8}"/>
                </a:ext>
              </a:extLst>
            </p:cNvPr>
            <p:cNvSpPr/>
            <p:nvPr/>
          </p:nvSpPr>
          <p:spPr>
            <a:xfrm>
              <a:off x="0" y="332"/>
              <a:ext cx="1744696" cy="363188"/>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sz="2400" dirty="0"/>
                <a:t>Majority of the customers had voted for codex as it is effective, next some of them are not sure about codex is the next major content and healthy is just greater than dangerous but nearly same based on the responses</a:t>
              </a:r>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2" name="Picture 11">
            <a:extLst>
              <a:ext uri="{FF2B5EF4-FFF2-40B4-BE49-F238E27FC236}">
                <a16:creationId xmlns:a16="http://schemas.microsoft.com/office/drawing/2014/main" id="{B8BA6465-D1AF-B776-F415-D2F8B516389E}"/>
              </a:ext>
            </a:extLst>
          </p:cNvPr>
          <p:cNvPicPr>
            <a:picLocks noChangeAspect="1"/>
          </p:cNvPicPr>
          <p:nvPr/>
        </p:nvPicPr>
        <p:blipFill rotWithShape="1">
          <a:blip r:embed="rId4">
            <a:extLst>
              <a:ext uri="{28A0092B-C50C-407E-A947-70E740481C1C}">
                <a14:useLocalDpi xmlns:a14="http://schemas.microsoft.com/office/drawing/2010/main" val="0"/>
              </a:ext>
            </a:extLst>
          </a:blip>
          <a:srcRect l="35834" t="26296" r="34210" b="21852"/>
          <a:stretch/>
        </p:blipFill>
        <p:spPr>
          <a:xfrm>
            <a:off x="1247173" y="1800500"/>
            <a:ext cx="4681663" cy="4562200"/>
          </a:xfrm>
          <a:prstGeom prst="rect">
            <a:avLst/>
          </a:prstGeom>
        </p:spPr>
      </p:pic>
      <p:pic>
        <p:nvPicPr>
          <p:cNvPr id="14" name="Picture 13">
            <a:extLst>
              <a:ext uri="{FF2B5EF4-FFF2-40B4-BE49-F238E27FC236}">
                <a16:creationId xmlns:a16="http://schemas.microsoft.com/office/drawing/2014/main" id="{CAC71B2D-C64E-3FA3-261F-7BD4B12D0194}"/>
              </a:ext>
            </a:extLst>
          </p:cNvPr>
          <p:cNvPicPr>
            <a:picLocks noChangeAspect="1"/>
          </p:cNvPicPr>
          <p:nvPr/>
        </p:nvPicPr>
        <p:blipFill rotWithShape="1">
          <a:blip r:embed="rId4">
            <a:extLst>
              <a:ext uri="{28A0092B-C50C-407E-A947-70E740481C1C}">
                <a14:useLocalDpi xmlns:a14="http://schemas.microsoft.com/office/drawing/2010/main" val="0"/>
              </a:ext>
            </a:extLst>
          </a:blip>
          <a:srcRect l="10017" t="27779" r="67083" b="56999"/>
          <a:stretch/>
        </p:blipFill>
        <p:spPr>
          <a:xfrm>
            <a:off x="10887528" y="6885864"/>
            <a:ext cx="5936685" cy="2220035"/>
          </a:xfrm>
          <a:prstGeom prst="rect">
            <a:avLst/>
          </a:prstGeom>
          <a:ln>
            <a:solidFill>
              <a:schemeClr val="tx2">
                <a:lumMod val="75000"/>
              </a:schemeClr>
            </a:solidFill>
          </a:ln>
        </p:spPr>
      </p:pic>
    </p:spTree>
    <p:extLst>
      <p:ext uri="{BB962C8B-B14F-4D97-AF65-F5344CB8AC3E}">
        <p14:creationId xmlns:p14="http://schemas.microsoft.com/office/powerpoint/2010/main" val="18211417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50592" y="1270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1371600" y="190500"/>
            <a:ext cx="153162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SECONDARY INSIGHTS BASED ON ADDITIONAL MARKET RESEARCH</a:t>
            </a:r>
          </a:p>
        </p:txBody>
      </p:sp>
      <p:sp>
        <p:nvSpPr>
          <p:cNvPr id="7" name="Rectangle 6">
            <a:extLst>
              <a:ext uri="{FF2B5EF4-FFF2-40B4-BE49-F238E27FC236}">
                <a16:creationId xmlns:a16="http://schemas.microsoft.com/office/drawing/2014/main" id="{DBC691F5-7B41-7B27-4C38-30F249765A71}"/>
              </a:ext>
            </a:extLst>
          </p:cNvPr>
          <p:cNvSpPr/>
          <p:nvPr/>
        </p:nvSpPr>
        <p:spPr>
          <a:xfrm>
            <a:off x="2667000" y="1074333"/>
            <a:ext cx="9372601" cy="662361"/>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b="1" dirty="0"/>
              <a:t>CONSUME REASON BY CONSUME TIME</a:t>
            </a:r>
          </a:p>
        </p:txBody>
      </p:sp>
      <p:grpSp>
        <p:nvGrpSpPr>
          <p:cNvPr id="8" name="Group 21">
            <a:extLst>
              <a:ext uri="{FF2B5EF4-FFF2-40B4-BE49-F238E27FC236}">
                <a16:creationId xmlns:a16="http://schemas.microsoft.com/office/drawing/2014/main" id="{655ADEB9-67D8-A7E0-A043-85D14B386389}"/>
              </a:ext>
            </a:extLst>
          </p:cNvPr>
          <p:cNvGrpSpPr/>
          <p:nvPr/>
        </p:nvGrpSpPr>
        <p:grpSpPr>
          <a:xfrm>
            <a:off x="6743246" y="2090662"/>
            <a:ext cx="9495326" cy="6338008"/>
            <a:chOff x="0" y="-19050"/>
            <a:chExt cx="1874203" cy="1158294"/>
          </a:xfrm>
        </p:grpSpPr>
        <p:sp>
          <p:nvSpPr>
            <p:cNvPr id="9" name="Freeform 22">
              <a:extLst>
                <a:ext uri="{FF2B5EF4-FFF2-40B4-BE49-F238E27FC236}">
                  <a16:creationId xmlns:a16="http://schemas.microsoft.com/office/drawing/2014/main" id="{8155DC2C-CD4A-75F4-F4F1-162D42035DB8}"/>
                </a:ext>
              </a:extLst>
            </p:cNvPr>
            <p:cNvSpPr/>
            <p:nvPr/>
          </p:nvSpPr>
          <p:spPr>
            <a:xfrm>
              <a:off x="0" y="332"/>
              <a:ext cx="1874203" cy="1138912"/>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pPr marL="342900" indent="-342900">
                <a:buFont typeface="Arial" panose="020B0604020202020204" pitchFamily="34" charset="0"/>
                <a:buChar char="•"/>
              </a:pPr>
              <a:r>
                <a:rPr lang="en-IN" sz="2400" dirty="0"/>
                <a:t>Working Professionals </a:t>
              </a:r>
              <a:r>
                <a:rPr lang="en-IN" sz="2400" b="1" dirty="0"/>
                <a:t>consume to stay awake to study </a:t>
              </a:r>
              <a:r>
                <a:rPr lang="en-IN" sz="2400" dirty="0"/>
                <a:t>and </a:t>
              </a:r>
              <a:r>
                <a:rPr lang="en-IN" sz="2400" b="1" dirty="0">
                  <a:solidFill>
                    <a:schemeClr val="tx2">
                      <a:lumMod val="60000"/>
                      <a:lumOff val="40000"/>
                    </a:schemeClr>
                  </a:solidFill>
                </a:rPr>
                <a:t>the majority have a reason To increase focus and energy ,Next to combat fatigue, to enhance sports performance, to boost performance.</a:t>
              </a:r>
            </a:p>
            <a:p>
              <a:pPr marL="342900" indent="-342900">
                <a:buFont typeface="Arial" panose="020B0604020202020204" pitchFamily="34" charset="0"/>
                <a:buChar char="•"/>
              </a:pPr>
              <a:endParaRPr lang="en-IN" sz="2400" dirty="0"/>
            </a:p>
            <a:p>
              <a:pPr marL="342900" indent="-342900">
                <a:buFont typeface="Arial" panose="020B0604020202020204" pitchFamily="34" charset="0"/>
                <a:buChar char="•"/>
              </a:pPr>
              <a:r>
                <a:rPr lang="en-IN" sz="2400" dirty="0"/>
                <a:t>For Sports/Exercise people </a:t>
              </a:r>
              <a:r>
                <a:rPr lang="en-IN" sz="2400" b="1" dirty="0"/>
                <a:t>consume before  exercise  </a:t>
              </a:r>
              <a:r>
                <a:rPr lang="en-IN" sz="2400" dirty="0">
                  <a:solidFill>
                    <a:schemeClr val="tx2">
                      <a:lumMod val="60000"/>
                      <a:lumOff val="40000"/>
                    </a:schemeClr>
                  </a:solidFill>
                </a:rPr>
                <a:t>and the majority have a reason To increase focus and energy ,Next to combat fatigue, boost performance, at last to enhance sports performance.</a:t>
              </a:r>
            </a:p>
            <a:p>
              <a:pPr marL="342900" indent="-342900">
                <a:buFont typeface="Arial" panose="020B0604020202020204" pitchFamily="34" charset="0"/>
                <a:buChar char="•"/>
              </a:pPr>
              <a:endParaRPr lang="en-IN" sz="2400" dirty="0"/>
            </a:p>
            <a:p>
              <a:pPr marL="342900" indent="-342900">
                <a:buFont typeface="Arial" panose="020B0604020202020204" pitchFamily="34" charset="0"/>
                <a:buChar char="•"/>
              </a:pPr>
              <a:r>
                <a:rPr lang="en-IN" sz="2400" dirty="0"/>
                <a:t>Overall for every reason </a:t>
              </a:r>
              <a:r>
                <a:rPr lang="en-IN" sz="2400" b="1" dirty="0"/>
                <a:t>To increase focus and energy ,Next to combat fatigue are same.</a:t>
              </a:r>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3" name="Picture 12">
            <a:extLst>
              <a:ext uri="{FF2B5EF4-FFF2-40B4-BE49-F238E27FC236}">
                <a16:creationId xmlns:a16="http://schemas.microsoft.com/office/drawing/2014/main" id="{70C4EF2C-8649-AA4A-C609-566D002A7469}"/>
              </a:ext>
            </a:extLst>
          </p:cNvPr>
          <p:cNvPicPr>
            <a:picLocks noChangeAspect="1"/>
          </p:cNvPicPr>
          <p:nvPr/>
        </p:nvPicPr>
        <p:blipFill rotWithShape="1">
          <a:blip r:embed="rId4">
            <a:extLst>
              <a:ext uri="{28A0092B-C50C-407E-A947-70E740481C1C}">
                <a14:useLocalDpi xmlns:a14="http://schemas.microsoft.com/office/drawing/2010/main" val="0"/>
              </a:ext>
            </a:extLst>
          </a:blip>
          <a:srcRect l="6924" t="23404" r="51525" b="20303"/>
          <a:stretch/>
        </p:blipFill>
        <p:spPr>
          <a:xfrm>
            <a:off x="295479" y="2103362"/>
            <a:ext cx="6101696" cy="6662871"/>
          </a:xfrm>
          <a:prstGeom prst="rect">
            <a:avLst/>
          </a:prstGeom>
        </p:spPr>
      </p:pic>
    </p:spTree>
    <p:extLst>
      <p:ext uri="{BB962C8B-B14F-4D97-AF65-F5344CB8AC3E}">
        <p14:creationId xmlns:p14="http://schemas.microsoft.com/office/powerpoint/2010/main" val="33545506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4551" y="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1371600" y="190500"/>
            <a:ext cx="153162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SECONDARY INSIGHTS BASED ON ADDITIONAL MARKET RESEARCH</a:t>
            </a:r>
          </a:p>
        </p:txBody>
      </p:sp>
      <p:sp>
        <p:nvSpPr>
          <p:cNvPr id="7" name="Rectangle 6">
            <a:extLst>
              <a:ext uri="{FF2B5EF4-FFF2-40B4-BE49-F238E27FC236}">
                <a16:creationId xmlns:a16="http://schemas.microsoft.com/office/drawing/2014/main" id="{DBC691F5-7B41-7B27-4C38-30F249765A71}"/>
              </a:ext>
            </a:extLst>
          </p:cNvPr>
          <p:cNvSpPr/>
          <p:nvPr/>
        </p:nvSpPr>
        <p:spPr>
          <a:xfrm>
            <a:off x="2667000" y="1074333"/>
            <a:ext cx="11201400" cy="662361"/>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b="1" dirty="0"/>
              <a:t>BRAND PERCEPTION BASED ON THEIR PREFERENCE ON HEARING AND GENERAL PERCEPTION</a:t>
            </a:r>
          </a:p>
        </p:txBody>
      </p:sp>
      <p:grpSp>
        <p:nvGrpSpPr>
          <p:cNvPr id="8" name="Group 21">
            <a:extLst>
              <a:ext uri="{FF2B5EF4-FFF2-40B4-BE49-F238E27FC236}">
                <a16:creationId xmlns:a16="http://schemas.microsoft.com/office/drawing/2014/main" id="{655ADEB9-67D8-A7E0-A043-85D14B386389}"/>
              </a:ext>
            </a:extLst>
          </p:cNvPr>
          <p:cNvGrpSpPr/>
          <p:nvPr/>
        </p:nvGrpSpPr>
        <p:grpSpPr>
          <a:xfrm>
            <a:off x="6743246" y="2090662"/>
            <a:ext cx="9495326" cy="6342708"/>
            <a:chOff x="0" y="-19050"/>
            <a:chExt cx="1874203" cy="1159153"/>
          </a:xfrm>
        </p:grpSpPr>
        <p:sp>
          <p:nvSpPr>
            <p:cNvPr id="9" name="Freeform 22">
              <a:extLst>
                <a:ext uri="{FF2B5EF4-FFF2-40B4-BE49-F238E27FC236}">
                  <a16:creationId xmlns:a16="http://schemas.microsoft.com/office/drawing/2014/main" id="{8155DC2C-CD4A-75F4-F4F1-162D42035DB8}"/>
                </a:ext>
              </a:extLst>
            </p:cNvPr>
            <p:cNvSpPr/>
            <p:nvPr/>
          </p:nvSpPr>
          <p:spPr>
            <a:xfrm>
              <a:off x="0" y="1191"/>
              <a:ext cx="1874203" cy="1138912"/>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pPr marL="342900" indent="-342900" algn="just">
                <a:buFont typeface="Arial" panose="020B0604020202020204" pitchFamily="34" charset="0"/>
                <a:buChar char="•"/>
              </a:pPr>
              <a:r>
                <a:rPr lang="en-IN" sz="2400" dirty="0"/>
                <a:t>Majority of the area is shown in neutral content and is shown as effective  , later not sure, healthy at last dangerous.</a:t>
              </a:r>
            </a:p>
            <a:p>
              <a:pPr marL="342900" indent="-342900" algn="just">
                <a:buFont typeface="Arial" panose="020B0604020202020204" pitchFamily="34" charset="0"/>
                <a:buChar char="•"/>
              </a:pPr>
              <a:endParaRPr lang="en-IN" sz="2400" dirty="0"/>
            </a:p>
            <a:p>
              <a:pPr marL="342900" indent="-342900" algn="just">
                <a:buFont typeface="Arial" panose="020B0604020202020204" pitchFamily="34" charset="0"/>
                <a:buChar char="•"/>
              </a:pPr>
              <a:r>
                <a:rPr lang="en-IN" sz="2400" dirty="0"/>
                <a:t>Who are positive are not sure in general perception and dangerous is just more than effective in 1 unit at last healthy.</a:t>
              </a:r>
            </a:p>
            <a:p>
              <a:pPr marL="342900" indent="-342900" algn="just">
                <a:buFont typeface="Arial" panose="020B0604020202020204" pitchFamily="34" charset="0"/>
                <a:buChar char="•"/>
              </a:pPr>
              <a:endParaRPr lang="en-IN" sz="2400" dirty="0"/>
            </a:p>
            <a:p>
              <a:pPr marL="342900" indent="-342900" algn="just">
                <a:buFont typeface="Arial" panose="020B0604020202020204" pitchFamily="34" charset="0"/>
                <a:buChar char="•"/>
              </a:pPr>
              <a:r>
                <a:rPr lang="en-IN" sz="2400" dirty="0"/>
                <a:t>Who are negative about brand have a general perception of being effective firstly and dangerous at </a:t>
              </a:r>
              <a:r>
                <a:rPr lang="en-IN" sz="2400" dirty="0" err="1"/>
                <a:t>next,haealty</a:t>
              </a:r>
              <a:r>
                <a:rPr lang="en-IN" sz="2400" dirty="0"/>
                <a:t> and not sure at equal proportions</a:t>
              </a:r>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2" name="Picture 11">
            <a:extLst>
              <a:ext uri="{FF2B5EF4-FFF2-40B4-BE49-F238E27FC236}">
                <a16:creationId xmlns:a16="http://schemas.microsoft.com/office/drawing/2014/main" id="{F30ED509-A087-D710-593C-FA05868DD5F1}"/>
              </a:ext>
            </a:extLst>
          </p:cNvPr>
          <p:cNvPicPr>
            <a:picLocks noChangeAspect="1"/>
          </p:cNvPicPr>
          <p:nvPr/>
        </p:nvPicPr>
        <p:blipFill rotWithShape="1">
          <a:blip r:embed="rId4">
            <a:extLst>
              <a:ext uri="{28A0092B-C50C-407E-A947-70E740481C1C}">
                <a14:useLocalDpi xmlns:a14="http://schemas.microsoft.com/office/drawing/2010/main" val="0"/>
              </a:ext>
            </a:extLst>
          </a:blip>
          <a:srcRect l="8750" t="27938" r="61667" b="21353"/>
          <a:stretch/>
        </p:blipFill>
        <p:spPr>
          <a:xfrm>
            <a:off x="838200" y="2152086"/>
            <a:ext cx="5410200" cy="6281284"/>
          </a:xfrm>
          <a:prstGeom prst="rect">
            <a:avLst/>
          </a:prstGeom>
          <a:ln>
            <a:solidFill>
              <a:schemeClr val="tx2">
                <a:lumMod val="75000"/>
              </a:schemeClr>
            </a:solidFill>
          </a:ln>
        </p:spPr>
      </p:pic>
    </p:spTree>
    <p:extLst>
      <p:ext uri="{BB962C8B-B14F-4D97-AF65-F5344CB8AC3E}">
        <p14:creationId xmlns:p14="http://schemas.microsoft.com/office/powerpoint/2010/main" val="38030893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50592" y="1270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grpSp>
        <p:nvGrpSpPr>
          <p:cNvPr id="21" name="Group 21"/>
          <p:cNvGrpSpPr/>
          <p:nvPr/>
        </p:nvGrpSpPr>
        <p:grpSpPr>
          <a:xfrm>
            <a:off x="898513" y="6726666"/>
            <a:ext cx="8839201" cy="2967328"/>
            <a:chOff x="0" y="0"/>
            <a:chExt cx="1744696" cy="542290"/>
          </a:xfrm>
        </p:grpSpPr>
        <p:sp>
          <p:nvSpPr>
            <p:cNvPr id="22" name="Freeform 22"/>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sz="2400" dirty="0"/>
                <a:t>Ideal price of the product is 50-99</a:t>
              </a:r>
            </a:p>
            <a:p>
              <a:endParaRPr lang="en-IN" sz="2400" dirty="0"/>
            </a:p>
            <a:p>
              <a:r>
                <a:rPr lang="en-IN" sz="2400" dirty="0"/>
                <a:t>Since there is a large scope for the purchase of  our energy drinks at higher rate available to all type of customers .</a:t>
              </a:r>
            </a:p>
            <a:p>
              <a:endParaRPr lang="en-IN" dirty="0"/>
            </a:p>
          </p:txBody>
        </p:sp>
        <p:sp>
          <p:nvSpPr>
            <p:cNvPr id="23" name="TextBox 23"/>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2971800" y="332847"/>
            <a:ext cx="119634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RECOMMENDATIONS</a:t>
            </a:r>
          </a:p>
        </p:txBody>
      </p:sp>
      <p:sp>
        <p:nvSpPr>
          <p:cNvPr id="7" name="Rectangle 6">
            <a:extLst>
              <a:ext uri="{FF2B5EF4-FFF2-40B4-BE49-F238E27FC236}">
                <a16:creationId xmlns:a16="http://schemas.microsoft.com/office/drawing/2014/main" id="{DBC691F5-7B41-7B27-4C38-30F249765A71}"/>
              </a:ext>
            </a:extLst>
          </p:cNvPr>
          <p:cNvSpPr/>
          <p:nvPr/>
        </p:nvSpPr>
        <p:spPr>
          <a:xfrm>
            <a:off x="7467600" y="1297577"/>
            <a:ext cx="9296400" cy="606793"/>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dirty="0"/>
              <a:t>IMMEDIATE IMPROVEMENTS THAT CAN WE BRING TO THE PRODUCT</a:t>
            </a:r>
            <a:endParaRPr lang="en-IN" sz="2000" b="1" dirty="0"/>
          </a:p>
        </p:txBody>
      </p:sp>
      <p:sp>
        <p:nvSpPr>
          <p:cNvPr id="28" name="TextBox 27">
            <a:extLst>
              <a:ext uri="{FF2B5EF4-FFF2-40B4-BE49-F238E27FC236}">
                <a16:creationId xmlns:a16="http://schemas.microsoft.com/office/drawing/2014/main" id="{E17B28F7-13AC-A1C7-120D-EDDD62C61D46}"/>
              </a:ext>
            </a:extLst>
          </p:cNvPr>
          <p:cNvSpPr txBox="1"/>
          <p:nvPr/>
        </p:nvSpPr>
        <p:spPr>
          <a:xfrm>
            <a:off x="2209801" y="5772986"/>
            <a:ext cx="8001000" cy="400110"/>
          </a:xfrm>
          <a:prstGeom prst="rect">
            <a:avLst/>
          </a:prstGeom>
          <a:solidFill>
            <a:srgbClr val="B7DEE8"/>
          </a:solidFill>
        </p:spPr>
        <p:txBody>
          <a:bodyPr wrap="square">
            <a:spAutoFit/>
          </a:bodyPr>
          <a:lstStyle/>
          <a:p>
            <a:pPr algn="ctr"/>
            <a:r>
              <a:rPr lang="en-US" sz="2000" b="1" dirty="0"/>
              <a:t>IDEAL PRICE OF OUR PRODUCT</a:t>
            </a:r>
            <a:endParaRPr lang="en-IN" sz="2000" b="1" dirty="0"/>
          </a:p>
        </p:txBody>
      </p:sp>
      <p:grpSp>
        <p:nvGrpSpPr>
          <p:cNvPr id="8" name="Group 21">
            <a:extLst>
              <a:ext uri="{FF2B5EF4-FFF2-40B4-BE49-F238E27FC236}">
                <a16:creationId xmlns:a16="http://schemas.microsoft.com/office/drawing/2014/main" id="{655ADEB9-67D8-A7E0-A043-85D14B386389}"/>
              </a:ext>
            </a:extLst>
          </p:cNvPr>
          <p:cNvGrpSpPr/>
          <p:nvPr/>
        </p:nvGrpSpPr>
        <p:grpSpPr>
          <a:xfrm>
            <a:off x="7467600" y="2063430"/>
            <a:ext cx="8839201" cy="2967328"/>
            <a:chOff x="0" y="0"/>
            <a:chExt cx="1744696" cy="542290"/>
          </a:xfrm>
        </p:grpSpPr>
        <p:sp>
          <p:nvSpPr>
            <p:cNvPr id="9" name="Freeform 22">
              <a:extLst>
                <a:ext uri="{FF2B5EF4-FFF2-40B4-BE49-F238E27FC236}">
                  <a16:creationId xmlns:a16="http://schemas.microsoft.com/office/drawing/2014/main" id="{8155DC2C-CD4A-75F4-F4F1-162D42035DB8}"/>
                </a:ext>
              </a:extLst>
            </p:cNvPr>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sz="2400" dirty="0"/>
                <a:t>Improvements that can be made are as follows based on priority</a:t>
              </a:r>
            </a:p>
            <a:p>
              <a:r>
                <a:rPr lang="en-IN" sz="2400" dirty="0"/>
                <a:t>                         </a:t>
              </a:r>
            </a:p>
            <a:p>
              <a:pPr marL="285750" indent="-285750">
                <a:buFont typeface="Courier New" panose="02070309020205020404" pitchFamily="49" charset="0"/>
                <a:buChar char="o"/>
              </a:pPr>
              <a:r>
                <a:rPr lang="en-IN" sz="2400" dirty="0"/>
                <a:t>Reduced sugar content</a:t>
              </a:r>
            </a:p>
            <a:p>
              <a:pPr marL="285750" indent="-285750">
                <a:buFont typeface="Courier New" panose="02070309020205020404" pitchFamily="49" charset="0"/>
                <a:buChar char="o"/>
              </a:pPr>
              <a:r>
                <a:rPr lang="en-IN" sz="2400" dirty="0"/>
                <a:t>More natural ingredients</a:t>
              </a:r>
            </a:p>
            <a:p>
              <a:pPr marL="285750" indent="-285750">
                <a:buFont typeface="Courier New" panose="02070309020205020404" pitchFamily="49" charset="0"/>
                <a:buChar char="o"/>
              </a:pPr>
              <a:r>
                <a:rPr lang="en-IN" sz="2400" dirty="0"/>
                <a:t>Wider range of flavours</a:t>
              </a:r>
            </a:p>
            <a:p>
              <a:pPr marL="285750" indent="-285750">
                <a:buFont typeface="Courier New" panose="02070309020205020404" pitchFamily="49" charset="0"/>
                <a:buChar char="o"/>
              </a:pPr>
              <a:r>
                <a:rPr lang="en-IN" sz="2400" dirty="0"/>
                <a:t>Healthier alternatives</a:t>
              </a:r>
            </a:p>
            <a:p>
              <a:pPr marL="285750" indent="-285750">
                <a:buFont typeface="Courier New" panose="02070309020205020404" pitchFamily="49" charset="0"/>
                <a:buChar char="o"/>
              </a:pPr>
              <a:r>
                <a:rPr lang="en-IN" sz="2400" dirty="0"/>
                <a:t>Others</a:t>
              </a:r>
            </a:p>
            <a:p>
              <a:endParaRPr lang="en-IN" dirty="0"/>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2" name="Picture 11">
            <a:extLst>
              <a:ext uri="{FF2B5EF4-FFF2-40B4-BE49-F238E27FC236}">
                <a16:creationId xmlns:a16="http://schemas.microsoft.com/office/drawing/2014/main" id="{21FF4690-05A3-4A34-0EA8-60AED0AD3A08}"/>
              </a:ext>
            </a:extLst>
          </p:cNvPr>
          <p:cNvPicPr>
            <a:picLocks noChangeAspect="1"/>
          </p:cNvPicPr>
          <p:nvPr/>
        </p:nvPicPr>
        <p:blipFill rotWithShape="1">
          <a:blip r:embed="rId4">
            <a:extLst>
              <a:ext uri="{28A0092B-C50C-407E-A947-70E740481C1C}">
                <a14:useLocalDpi xmlns:a14="http://schemas.microsoft.com/office/drawing/2010/main" val="0"/>
              </a:ext>
            </a:extLst>
          </a:blip>
          <a:srcRect l="10683" t="37510" r="51282" b="23932"/>
          <a:stretch/>
        </p:blipFill>
        <p:spPr>
          <a:xfrm>
            <a:off x="164887" y="1600926"/>
            <a:ext cx="6921714" cy="3889324"/>
          </a:xfrm>
          <a:prstGeom prst="rect">
            <a:avLst/>
          </a:prstGeom>
          <a:ln>
            <a:solidFill>
              <a:schemeClr val="tx2">
                <a:lumMod val="75000"/>
              </a:schemeClr>
            </a:solidFill>
          </a:ln>
        </p:spPr>
      </p:pic>
      <p:pic>
        <p:nvPicPr>
          <p:cNvPr id="14" name="Picture 13">
            <a:extLst>
              <a:ext uri="{FF2B5EF4-FFF2-40B4-BE49-F238E27FC236}">
                <a16:creationId xmlns:a16="http://schemas.microsoft.com/office/drawing/2014/main" id="{409710D8-D02B-E731-6265-77BA6F11223C}"/>
              </a:ext>
            </a:extLst>
          </p:cNvPr>
          <p:cNvPicPr>
            <a:picLocks noChangeAspect="1"/>
          </p:cNvPicPr>
          <p:nvPr/>
        </p:nvPicPr>
        <p:blipFill rotWithShape="1">
          <a:blip r:embed="rId5">
            <a:extLst>
              <a:ext uri="{28A0092B-C50C-407E-A947-70E740481C1C}">
                <a14:useLocalDpi xmlns:a14="http://schemas.microsoft.com/office/drawing/2010/main" val="0"/>
              </a:ext>
            </a:extLst>
          </a:blip>
          <a:srcRect l="10834" t="36666" r="51250" b="23334"/>
          <a:stretch/>
        </p:blipFill>
        <p:spPr>
          <a:xfrm>
            <a:off x="10670777" y="6178143"/>
            <a:ext cx="6934202" cy="4114801"/>
          </a:xfrm>
          <a:prstGeom prst="rect">
            <a:avLst/>
          </a:prstGeom>
          <a:ln>
            <a:solidFill>
              <a:schemeClr val="tx2">
                <a:lumMod val="75000"/>
              </a:schemeClr>
            </a:solidFill>
          </a:ln>
        </p:spPr>
      </p:pic>
    </p:spTree>
    <p:extLst>
      <p:ext uri="{BB962C8B-B14F-4D97-AF65-F5344CB8AC3E}">
        <p14:creationId xmlns:p14="http://schemas.microsoft.com/office/powerpoint/2010/main" val="3030537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2000"/>
            <a:lum/>
          </a:blip>
          <a:srcRect/>
          <a:tile tx="0" ty="0" sx="100000" sy="100000" flip="none" algn="tl"/>
        </a:blipFill>
        <a:effectLst/>
      </p:bgPr>
    </p:bg>
    <p:spTree>
      <p:nvGrpSpPr>
        <p:cNvPr id="1" name=""/>
        <p:cNvGrpSpPr/>
        <p:nvPr/>
      </p:nvGrpSpPr>
      <p:grpSpPr>
        <a:xfrm>
          <a:off x="0" y="0"/>
          <a:ext cx="0" cy="0"/>
          <a:chOff x="0" y="0"/>
          <a:chExt cx="0" cy="0"/>
        </a:xfrm>
      </p:grpSpPr>
      <p:grpSp>
        <p:nvGrpSpPr>
          <p:cNvPr id="3" name="Group 3"/>
          <p:cNvGrpSpPr/>
          <p:nvPr/>
        </p:nvGrpSpPr>
        <p:grpSpPr>
          <a:xfrm>
            <a:off x="5019320" y="2901697"/>
            <a:ext cx="1400485" cy="5366003"/>
            <a:chOff x="0" y="0"/>
            <a:chExt cx="368852" cy="1710138"/>
          </a:xfrm>
        </p:grpSpPr>
        <p:sp>
          <p:nvSpPr>
            <p:cNvPr id="4" name="Freeform 4"/>
            <p:cNvSpPr/>
            <p:nvPr/>
          </p:nvSpPr>
          <p:spPr>
            <a:xfrm>
              <a:off x="0" y="0"/>
              <a:ext cx="368852" cy="1710137"/>
            </a:xfrm>
            <a:custGeom>
              <a:avLst/>
              <a:gdLst/>
              <a:ahLst/>
              <a:cxnLst/>
              <a:rect l="l" t="t" r="r" b="b"/>
              <a:pathLst>
                <a:path w="368852" h="1710137">
                  <a:moveTo>
                    <a:pt x="0" y="0"/>
                  </a:moveTo>
                  <a:lnTo>
                    <a:pt x="368852" y="0"/>
                  </a:lnTo>
                  <a:lnTo>
                    <a:pt x="368852" y="1710137"/>
                  </a:lnTo>
                  <a:lnTo>
                    <a:pt x="0" y="1710137"/>
                  </a:lnTo>
                  <a:close/>
                </a:path>
              </a:pathLst>
            </a:custGeom>
            <a:solidFill>
              <a:srgbClr val="CCCCCC"/>
            </a:solidFill>
          </p:spPr>
        </p:sp>
        <p:sp>
          <p:nvSpPr>
            <p:cNvPr id="5" name="TextBox 5"/>
            <p:cNvSpPr txBox="1"/>
            <p:nvPr/>
          </p:nvSpPr>
          <p:spPr>
            <a:xfrm>
              <a:off x="0" y="-19050"/>
              <a:ext cx="812800" cy="831850"/>
            </a:xfrm>
            <a:prstGeom prst="rect">
              <a:avLst/>
            </a:prstGeom>
          </p:spPr>
          <p:txBody>
            <a:bodyPr lIns="50800" tIns="50800" rIns="50800" bIns="50800" rtlCol="0" anchor="ctr"/>
            <a:lstStyle/>
            <a:p>
              <a:pPr algn="ctr">
                <a:lnSpc>
                  <a:spcPct val="150000"/>
                </a:lnSpc>
              </a:pPr>
              <a:endParaRPr>
                <a:latin typeface="Times New Roman" panose="02020603050405020304" pitchFamily="18" charset="0"/>
                <a:cs typeface="Times New Roman" panose="02020603050405020304" pitchFamily="18" charset="0"/>
              </a:endParaRPr>
            </a:p>
          </p:txBody>
        </p:sp>
      </p:grpSp>
      <p:sp>
        <p:nvSpPr>
          <p:cNvPr id="6" name="TextBox 6"/>
          <p:cNvSpPr txBox="1"/>
          <p:nvPr/>
        </p:nvSpPr>
        <p:spPr>
          <a:xfrm>
            <a:off x="4980992" y="1036994"/>
            <a:ext cx="7416941" cy="2027991"/>
          </a:xfrm>
          <a:prstGeom prst="rect">
            <a:avLst/>
          </a:prstGeom>
        </p:spPr>
        <p:txBody>
          <a:bodyPr lIns="0" tIns="0" rIns="0" bIns="0" rtlCol="0" anchor="t">
            <a:spAutoFit/>
          </a:bodyPr>
          <a:lstStyle/>
          <a:p>
            <a:pPr algn="ctr">
              <a:lnSpc>
                <a:spcPct val="150000"/>
              </a:lnSpc>
            </a:pPr>
            <a:r>
              <a:rPr lang="en-US" sz="9981" spc="978" dirty="0">
                <a:solidFill>
                  <a:srgbClr val="231F20"/>
                </a:solidFill>
                <a:latin typeface="Times New Roman" panose="02020603050405020304" pitchFamily="18" charset="0"/>
                <a:cs typeface="Times New Roman" panose="02020603050405020304" pitchFamily="18" charset="0"/>
              </a:rPr>
              <a:t>CONTENT</a:t>
            </a:r>
          </a:p>
        </p:txBody>
      </p:sp>
      <p:sp>
        <p:nvSpPr>
          <p:cNvPr id="8" name="TextBox 8"/>
          <p:cNvSpPr txBox="1"/>
          <p:nvPr/>
        </p:nvSpPr>
        <p:spPr>
          <a:xfrm>
            <a:off x="5231353" y="3225185"/>
            <a:ext cx="937219" cy="867802"/>
          </a:xfrm>
          <a:prstGeom prst="rect">
            <a:avLst/>
          </a:prstGeom>
        </p:spPr>
        <p:txBody>
          <a:bodyPr lIns="0" tIns="0" rIns="0" bIns="0" rtlCol="0" anchor="t">
            <a:spAutoFit/>
          </a:bodyPr>
          <a:lstStyle/>
          <a:p>
            <a:pPr algn="ctr">
              <a:lnSpc>
                <a:spcPct val="150000"/>
              </a:lnSpc>
            </a:pPr>
            <a:r>
              <a:rPr lang="en-US" sz="4271" dirty="0">
                <a:solidFill>
                  <a:srgbClr val="363636"/>
                </a:solidFill>
                <a:latin typeface="Times New Roman" panose="02020603050405020304" pitchFamily="18" charset="0"/>
                <a:cs typeface="Times New Roman" panose="02020603050405020304" pitchFamily="18" charset="0"/>
              </a:rPr>
              <a:t>01</a:t>
            </a:r>
          </a:p>
        </p:txBody>
      </p:sp>
      <p:sp>
        <p:nvSpPr>
          <p:cNvPr id="9" name="TextBox 9"/>
          <p:cNvSpPr txBox="1"/>
          <p:nvPr/>
        </p:nvSpPr>
        <p:spPr>
          <a:xfrm>
            <a:off x="5231353" y="4022304"/>
            <a:ext cx="956820" cy="867802"/>
          </a:xfrm>
          <a:prstGeom prst="rect">
            <a:avLst/>
          </a:prstGeom>
        </p:spPr>
        <p:txBody>
          <a:bodyPr wrap="square" lIns="0" tIns="0" rIns="0" bIns="0" rtlCol="0" anchor="t">
            <a:spAutoFit/>
          </a:bodyPr>
          <a:lstStyle/>
          <a:p>
            <a:pPr algn="ctr">
              <a:lnSpc>
                <a:spcPct val="150000"/>
              </a:lnSpc>
            </a:pPr>
            <a:r>
              <a:rPr lang="en-US" sz="4271" dirty="0">
                <a:solidFill>
                  <a:srgbClr val="363636"/>
                </a:solidFill>
                <a:latin typeface="Times New Roman" panose="02020603050405020304" pitchFamily="18" charset="0"/>
                <a:cs typeface="Times New Roman" panose="02020603050405020304" pitchFamily="18" charset="0"/>
              </a:rPr>
              <a:t>02</a:t>
            </a:r>
          </a:p>
        </p:txBody>
      </p:sp>
      <p:sp>
        <p:nvSpPr>
          <p:cNvPr id="10" name="TextBox 10"/>
          <p:cNvSpPr txBox="1"/>
          <p:nvPr/>
        </p:nvSpPr>
        <p:spPr>
          <a:xfrm>
            <a:off x="5231353" y="4903461"/>
            <a:ext cx="937219" cy="867802"/>
          </a:xfrm>
          <a:prstGeom prst="rect">
            <a:avLst/>
          </a:prstGeom>
        </p:spPr>
        <p:txBody>
          <a:bodyPr lIns="0" tIns="0" rIns="0" bIns="0" rtlCol="0" anchor="t">
            <a:spAutoFit/>
          </a:bodyPr>
          <a:lstStyle/>
          <a:p>
            <a:pPr algn="ctr">
              <a:lnSpc>
                <a:spcPct val="150000"/>
              </a:lnSpc>
            </a:pPr>
            <a:r>
              <a:rPr lang="en-US" sz="4271">
                <a:solidFill>
                  <a:srgbClr val="363636"/>
                </a:solidFill>
                <a:latin typeface="Times New Roman" panose="02020603050405020304" pitchFamily="18" charset="0"/>
                <a:cs typeface="Times New Roman" panose="02020603050405020304" pitchFamily="18" charset="0"/>
              </a:rPr>
              <a:t>03</a:t>
            </a:r>
          </a:p>
        </p:txBody>
      </p:sp>
      <p:sp>
        <p:nvSpPr>
          <p:cNvPr id="11" name="TextBox 11"/>
          <p:cNvSpPr txBox="1"/>
          <p:nvPr/>
        </p:nvSpPr>
        <p:spPr>
          <a:xfrm>
            <a:off x="5231353" y="5700580"/>
            <a:ext cx="937219" cy="867802"/>
          </a:xfrm>
          <a:prstGeom prst="rect">
            <a:avLst/>
          </a:prstGeom>
        </p:spPr>
        <p:txBody>
          <a:bodyPr lIns="0" tIns="0" rIns="0" bIns="0" rtlCol="0" anchor="t">
            <a:spAutoFit/>
          </a:bodyPr>
          <a:lstStyle/>
          <a:p>
            <a:pPr algn="ctr">
              <a:lnSpc>
                <a:spcPct val="150000"/>
              </a:lnSpc>
            </a:pPr>
            <a:r>
              <a:rPr lang="en-US" sz="4271">
                <a:solidFill>
                  <a:srgbClr val="363636"/>
                </a:solidFill>
                <a:latin typeface="Times New Roman" panose="02020603050405020304" pitchFamily="18" charset="0"/>
                <a:cs typeface="Times New Roman" panose="02020603050405020304" pitchFamily="18" charset="0"/>
              </a:rPr>
              <a:t>04</a:t>
            </a:r>
          </a:p>
        </p:txBody>
      </p:sp>
      <p:sp>
        <p:nvSpPr>
          <p:cNvPr id="12" name="TextBox 12"/>
          <p:cNvSpPr txBox="1"/>
          <p:nvPr/>
        </p:nvSpPr>
        <p:spPr>
          <a:xfrm>
            <a:off x="5250954" y="6492957"/>
            <a:ext cx="937219" cy="867802"/>
          </a:xfrm>
          <a:prstGeom prst="rect">
            <a:avLst/>
          </a:prstGeom>
        </p:spPr>
        <p:txBody>
          <a:bodyPr lIns="0" tIns="0" rIns="0" bIns="0" rtlCol="0" anchor="t">
            <a:spAutoFit/>
          </a:bodyPr>
          <a:lstStyle/>
          <a:p>
            <a:pPr algn="ctr">
              <a:lnSpc>
                <a:spcPct val="150000"/>
              </a:lnSpc>
            </a:pPr>
            <a:r>
              <a:rPr lang="en-US" sz="4271">
                <a:solidFill>
                  <a:srgbClr val="363636"/>
                </a:solidFill>
                <a:latin typeface="Times New Roman" panose="02020603050405020304" pitchFamily="18" charset="0"/>
                <a:cs typeface="Times New Roman" panose="02020603050405020304" pitchFamily="18" charset="0"/>
              </a:rPr>
              <a:t>05</a:t>
            </a:r>
          </a:p>
        </p:txBody>
      </p:sp>
      <p:sp>
        <p:nvSpPr>
          <p:cNvPr id="13" name="TextBox 13"/>
          <p:cNvSpPr txBox="1"/>
          <p:nvPr/>
        </p:nvSpPr>
        <p:spPr>
          <a:xfrm>
            <a:off x="5250954" y="7323921"/>
            <a:ext cx="937219" cy="867802"/>
          </a:xfrm>
          <a:prstGeom prst="rect">
            <a:avLst/>
          </a:prstGeom>
        </p:spPr>
        <p:txBody>
          <a:bodyPr lIns="0" tIns="0" rIns="0" bIns="0" rtlCol="0" anchor="t">
            <a:spAutoFit/>
          </a:bodyPr>
          <a:lstStyle/>
          <a:p>
            <a:pPr algn="ctr">
              <a:lnSpc>
                <a:spcPct val="150000"/>
              </a:lnSpc>
            </a:pPr>
            <a:r>
              <a:rPr lang="en-US" sz="4271" dirty="0">
                <a:solidFill>
                  <a:srgbClr val="363636"/>
                </a:solidFill>
                <a:latin typeface="Times New Roman" panose="02020603050405020304" pitchFamily="18" charset="0"/>
                <a:cs typeface="Times New Roman" panose="02020603050405020304" pitchFamily="18" charset="0"/>
              </a:rPr>
              <a:t>06</a:t>
            </a:r>
          </a:p>
        </p:txBody>
      </p:sp>
      <p:sp>
        <p:nvSpPr>
          <p:cNvPr id="15" name="TextBox 15"/>
          <p:cNvSpPr txBox="1"/>
          <p:nvPr/>
        </p:nvSpPr>
        <p:spPr>
          <a:xfrm>
            <a:off x="6607430" y="3333137"/>
            <a:ext cx="5790503" cy="1095556"/>
          </a:xfrm>
          <a:prstGeom prst="rect">
            <a:avLst/>
          </a:prstGeom>
        </p:spPr>
        <p:txBody>
          <a:bodyPr lIns="0" tIns="0" rIns="0" bIns="0" rtlCol="0" anchor="t">
            <a:spAutoFit/>
          </a:bodyPr>
          <a:lstStyle/>
          <a:p>
            <a:pPr algn="just">
              <a:lnSpc>
                <a:spcPct val="150000"/>
              </a:lnSpc>
            </a:pPr>
            <a:r>
              <a:rPr lang="en-US" sz="2524" spc="247" dirty="0">
                <a:solidFill>
                  <a:srgbClr val="231F20"/>
                </a:solidFill>
                <a:latin typeface="Times New Roman" panose="02020603050405020304" pitchFamily="18" charset="0"/>
                <a:cs typeface="Times New Roman" panose="02020603050405020304" pitchFamily="18" charset="0"/>
              </a:rPr>
              <a:t>ABOUT CODEX BEVERAGE COMPANY</a:t>
            </a:r>
          </a:p>
        </p:txBody>
      </p:sp>
      <p:sp>
        <p:nvSpPr>
          <p:cNvPr id="16" name="TextBox 16"/>
          <p:cNvSpPr txBox="1"/>
          <p:nvPr/>
        </p:nvSpPr>
        <p:spPr>
          <a:xfrm>
            <a:off x="6629401" y="4428693"/>
            <a:ext cx="6054658" cy="512897"/>
          </a:xfrm>
          <a:prstGeom prst="rect">
            <a:avLst/>
          </a:prstGeom>
        </p:spPr>
        <p:txBody>
          <a:bodyPr wrap="square" lIns="0" tIns="0" rIns="0" bIns="0" rtlCol="0" anchor="t">
            <a:spAutoFit/>
          </a:bodyPr>
          <a:lstStyle/>
          <a:p>
            <a:pPr>
              <a:lnSpc>
                <a:spcPct val="150000"/>
              </a:lnSpc>
            </a:pPr>
            <a:r>
              <a:rPr lang="en-US" sz="2524" spc="247" dirty="0">
                <a:solidFill>
                  <a:srgbClr val="231F20"/>
                </a:solidFill>
                <a:latin typeface="Times New Roman" panose="02020603050405020304" pitchFamily="18" charset="0"/>
                <a:cs typeface="Times New Roman" panose="02020603050405020304" pitchFamily="18" charset="0"/>
              </a:rPr>
              <a:t>GOALS AND OBJECTIVES</a:t>
            </a:r>
          </a:p>
        </p:txBody>
      </p:sp>
      <p:sp>
        <p:nvSpPr>
          <p:cNvPr id="17" name="TextBox 17"/>
          <p:cNvSpPr txBox="1"/>
          <p:nvPr/>
        </p:nvSpPr>
        <p:spPr>
          <a:xfrm>
            <a:off x="6607430" y="5047445"/>
            <a:ext cx="5790503" cy="512897"/>
          </a:xfrm>
          <a:prstGeom prst="rect">
            <a:avLst/>
          </a:prstGeom>
        </p:spPr>
        <p:txBody>
          <a:bodyPr lIns="0" tIns="0" rIns="0" bIns="0" rtlCol="0" anchor="t">
            <a:spAutoFit/>
          </a:bodyPr>
          <a:lstStyle/>
          <a:p>
            <a:pPr marL="0" lvl="0" indent="0" algn="l">
              <a:lnSpc>
                <a:spcPct val="150000"/>
              </a:lnSpc>
              <a:spcBef>
                <a:spcPct val="0"/>
              </a:spcBef>
            </a:pPr>
            <a:r>
              <a:rPr lang="en-US" sz="2524" spc="247" dirty="0">
                <a:solidFill>
                  <a:srgbClr val="231F20"/>
                </a:solidFill>
                <a:latin typeface="Times New Roman" panose="02020603050405020304" pitchFamily="18" charset="0"/>
                <a:cs typeface="Times New Roman" panose="02020603050405020304" pitchFamily="18" charset="0"/>
              </a:rPr>
              <a:t>STAGES IN THE PROJECT</a:t>
            </a:r>
          </a:p>
        </p:txBody>
      </p:sp>
      <p:sp>
        <p:nvSpPr>
          <p:cNvPr id="18" name="TextBox 18"/>
          <p:cNvSpPr txBox="1"/>
          <p:nvPr/>
        </p:nvSpPr>
        <p:spPr>
          <a:xfrm>
            <a:off x="6607430" y="5841663"/>
            <a:ext cx="6076629" cy="512897"/>
          </a:xfrm>
          <a:prstGeom prst="rect">
            <a:avLst/>
          </a:prstGeom>
        </p:spPr>
        <p:txBody>
          <a:bodyPr lIns="0" tIns="0" rIns="0" bIns="0" rtlCol="0" anchor="t">
            <a:spAutoFit/>
          </a:bodyPr>
          <a:lstStyle/>
          <a:p>
            <a:pPr marL="0" lvl="0" indent="0" algn="l">
              <a:lnSpc>
                <a:spcPct val="150000"/>
              </a:lnSpc>
              <a:spcBef>
                <a:spcPct val="0"/>
              </a:spcBef>
            </a:pPr>
            <a:r>
              <a:rPr lang="en-US" sz="2524" spc="247" dirty="0">
                <a:solidFill>
                  <a:srgbClr val="231F20"/>
                </a:solidFill>
                <a:latin typeface="Times New Roman" panose="02020603050405020304" pitchFamily="18" charset="0"/>
                <a:cs typeface="Times New Roman" panose="02020603050405020304" pitchFamily="18" charset="0"/>
              </a:rPr>
              <a:t>PRIMARY RESEARCH</a:t>
            </a:r>
          </a:p>
        </p:txBody>
      </p:sp>
      <p:sp>
        <p:nvSpPr>
          <p:cNvPr id="19" name="TextBox 19"/>
          <p:cNvSpPr txBox="1"/>
          <p:nvPr/>
        </p:nvSpPr>
        <p:spPr>
          <a:xfrm>
            <a:off x="6607430" y="6642507"/>
            <a:ext cx="6076629" cy="512897"/>
          </a:xfrm>
          <a:prstGeom prst="rect">
            <a:avLst/>
          </a:prstGeom>
        </p:spPr>
        <p:txBody>
          <a:bodyPr lIns="0" tIns="0" rIns="0" bIns="0" rtlCol="0" anchor="t">
            <a:spAutoFit/>
          </a:bodyPr>
          <a:lstStyle/>
          <a:p>
            <a:pPr marL="0" lvl="0" indent="0" algn="l">
              <a:lnSpc>
                <a:spcPct val="150000"/>
              </a:lnSpc>
              <a:spcBef>
                <a:spcPct val="0"/>
              </a:spcBef>
            </a:pPr>
            <a:r>
              <a:rPr lang="en-US" sz="2524" spc="247" dirty="0">
                <a:solidFill>
                  <a:srgbClr val="231F20"/>
                </a:solidFill>
                <a:latin typeface="Times New Roman" panose="02020603050405020304" pitchFamily="18" charset="0"/>
                <a:cs typeface="Times New Roman" panose="02020603050405020304" pitchFamily="18" charset="0"/>
              </a:rPr>
              <a:t>SECONDARY RESEARCH</a:t>
            </a:r>
          </a:p>
        </p:txBody>
      </p:sp>
      <p:sp>
        <p:nvSpPr>
          <p:cNvPr id="20" name="TextBox 20"/>
          <p:cNvSpPr txBox="1"/>
          <p:nvPr/>
        </p:nvSpPr>
        <p:spPr>
          <a:xfrm>
            <a:off x="6607430" y="7434884"/>
            <a:ext cx="5790503" cy="512897"/>
          </a:xfrm>
          <a:prstGeom prst="rect">
            <a:avLst/>
          </a:prstGeom>
        </p:spPr>
        <p:txBody>
          <a:bodyPr lIns="0" tIns="0" rIns="0" bIns="0" rtlCol="0" anchor="t">
            <a:spAutoFit/>
          </a:bodyPr>
          <a:lstStyle/>
          <a:p>
            <a:pPr marL="0" lvl="0" indent="0" algn="l">
              <a:lnSpc>
                <a:spcPct val="150000"/>
              </a:lnSpc>
              <a:spcBef>
                <a:spcPct val="0"/>
              </a:spcBef>
            </a:pPr>
            <a:r>
              <a:rPr lang="en-US" sz="2524" spc="247" dirty="0">
                <a:solidFill>
                  <a:srgbClr val="231F20"/>
                </a:solidFill>
                <a:latin typeface="Times New Roman" panose="02020603050405020304" pitchFamily="18" charset="0"/>
                <a:cs typeface="Times New Roman" panose="02020603050405020304" pitchFamily="18" charset="0"/>
              </a:rPr>
              <a:t>RECOMMENDATIONS</a:t>
            </a:r>
          </a:p>
        </p:txBody>
      </p:sp>
      <p:pic>
        <p:nvPicPr>
          <p:cNvPr id="1030" name="Picture 6" descr="Report thumbnail image">
            <a:extLst>
              <a:ext uri="{FF2B5EF4-FFF2-40B4-BE49-F238E27FC236}">
                <a16:creationId xmlns:a16="http://schemas.microsoft.com/office/drawing/2014/main" id="{C0D57546-A5B4-E55A-B0AC-1121CEE49F8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167" t="19845" r="81642" b="4010"/>
          <a:stretch/>
        </p:blipFill>
        <p:spPr bwMode="auto">
          <a:xfrm>
            <a:off x="2133600" y="3055048"/>
            <a:ext cx="1682777" cy="4794041"/>
          </a:xfrm>
          <a:prstGeom prst="rect">
            <a:avLst/>
          </a:prstGeom>
          <a:noFill/>
          <a:effectLst>
            <a:softEdge rad="635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0" y="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2971800" y="332847"/>
            <a:ext cx="119634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RECOMMENDATIONS</a:t>
            </a:r>
          </a:p>
        </p:txBody>
      </p:sp>
      <p:sp>
        <p:nvSpPr>
          <p:cNvPr id="7" name="Rectangle 6">
            <a:extLst>
              <a:ext uri="{FF2B5EF4-FFF2-40B4-BE49-F238E27FC236}">
                <a16:creationId xmlns:a16="http://schemas.microsoft.com/office/drawing/2014/main" id="{DBC691F5-7B41-7B27-4C38-30F249765A71}"/>
              </a:ext>
            </a:extLst>
          </p:cNvPr>
          <p:cNvSpPr/>
          <p:nvPr/>
        </p:nvSpPr>
        <p:spPr>
          <a:xfrm>
            <a:off x="4419600" y="1134142"/>
            <a:ext cx="9220200" cy="905803"/>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b="1" dirty="0"/>
              <a:t>MARKETING CAMPAIGNS, OFFERS, AND DISCOUNTS WE CAN RUN</a:t>
            </a:r>
            <a:endParaRPr lang="en-IN" sz="2400" b="1" dirty="0"/>
          </a:p>
        </p:txBody>
      </p:sp>
      <p:grpSp>
        <p:nvGrpSpPr>
          <p:cNvPr id="8" name="Group 21">
            <a:extLst>
              <a:ext uri="{FF2B5EF4-FFF2-40B4-BE49-F238E27FC236}">
                <a16:creationId xmlns:a16="http://schemas.microsoft.com/office/drawing/2014/main" id="{655ADEB9-67D8-A7E0-A043-85D14B386389}"/>
              </a:ext>
            </a:extLst>
          </p:cNvPr>
          <p:cNvGrpSpPr/>
          <p:nvPr/>
        </p:nvGrpSpPr>
        <p:grpSpPr>
          <a:xfrm>
            <a:off x="8153400" y="2141035"/>
            <a:ext cx="9867900" cy="11301683"/>
            <a:chOff x="0" y="-19050"/>
            <a:chExt cx="1744696" cy="831850"/>
          </a:xfrm>
        </p:grpSpPr>
        <p:sp>
          <p:nvSpPr>
            <p:cNvPr id="9" name="Freeform 22">
              <a:extLst>
                <a:ext uri="{FF2B5EF4-FFF2-40B4-BE49-F238E27FC236}">
                  <a16:creationId xmlns:a16="http://schemas.microsoft.com/office/drawing/2014/main" id="{8155DC2C-CD4A-75F4-F4F1-162D42035DB8}"/>
                </a:ext>
              </a:extLst>
            </p:cNvPr>
            <p:cNvSpPr/>
            <p:nvPr/>
          </p:nvSpPr>
          <p:spPr>
            <a:xfrm>
              <a:off x="0" y="-16265"/>
              <a:ext cx="1744696" cy="558555"/>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sz="2400" dirty="0"/>
                <a:t>It is highly preferable to use the top top 2 marketing channels for  promotion of  our brands</a:t>
              </a:r>
            </a:p>
            <a:p>
              <a:endParaRPr lang="en-IN" sz="2400" dirty="0"/>
            </a:p>
            <a:p>
              <a:r>
                <a:rPr lang="en-IN" sz="2400" b="1" dirty="0"/>
                <a:t>OFFERS AND SISCOUNTS ARE AS FOLLOWS</a:t>
              </a:r>
            </a:p>
            <a:p>
              <a:endParaRPr lang="en-IN" sz="2400" dirty="0"/>
            </a:p>
            <a:p>
              <a:r>
                <a:rPr lang="en-IN" sz="2400" dirty="0"/>
                <a:t>Since majority of the consumers are from Sports /Exercise ,next Studying/working late,</a:t>
              </a:r>
            </a:p>
            <a:p>
              <a:r>
                <a:rPr lang="en-IN" sz="2400" dirty="0"/>
                <a:t>Social outings /parties we can use these ideas for promoting  our business invasion in India</a:t>
              </a:r>
            </a:p>
            <a:p>
              <a:endParaRPr lang="en-IN" sz="2400" dirty="0"/>
            </a:p>
            <a:p>
              <a:pPr marL="342900" indent="-342900">
                <a:buFont typeface="Wingdings" panose="05000000000000000000" pitchFamily="2" charset="2"/>
                <a:buChar char="Ø"/>
              </a:pPr>
              <a:r>
                <a:rPr lang="en-IN" sz="2400" dirty="0"/>
                <a:t>Sports Team Sponsorship </a:t>
              </a:r>
            </a:p>
            <a:p>
              <a:pPr marL="342900" indent="-342900">
                <a:buFont typeface="Wingdings" panose="05000000000000000000" pitchFamily="2" charset="2"/>
                <a:buChar char="Ø"/>
              </a:pPr>
              <a:r>
                <a:rPr lang="en-IN" sz="2400" dirty="0"/>
                <a:t>Student Discount Programs</a:t>
              </a:r>
            </a:p>
            <a:p>
              <a:pPr marL="342900" indent="-342900">
                <a:buFont typeface="Wingdings" panose="05000000000000000000" pitchFamily="2" charset="2"/>
                <a:buChar char="Ø"/>
              </a:pPr>
              <a:r>
                <a:rPr lang="en-IN" sz="2400" dirty="0"/>
                <a:t>Bundle Deals</a:t>
              </a:r>
            </a:p>
            <a:p>
              <a:pPr marL="342900" indent="-342900">
                <a:buFont typeface="Wingdings" panose="05000000000000000000" pitchFamily="2" charset="2"/>
                <a:buChar char="Ø"/>
              </a:pPr>
              <a:r>
                <a:rPr lang="en-IN" sz="2400" dirty="0"/>
                <a:t>Referral Programs</a:t>
              </a:r>
            </a:p>
            <a:p>
              <a:pPr marL="342900" indent="-342900">
                <a:buFont typeface="Wingdings" panose="05000000000000000000" pitchFamily="2" charset="2"/>
                <a:buChar char="Ø"/>
              </a:pPr>
              <a:r>
                <a:rPr lang="en-IN" sz="2400" dirty="0"/>
                <a:t>Event Sponsorship and Sampling</a:t>
              </a:r>
            </a:p>
            <a:p>
              <a:pPr marL="342900" indent="-342900">
                <a:buFont typeface="Wingdings" panose="05000000000000000000" pitchFamily="2" charset="2"/>
                <a:buChar char="Ø"/>
              </a:pPr>
              <a:r>
                <a:rPr lang="en-IN" sz="2400" dirty="0"/>
                <a:t>Limited Edition Collaborations</a:t>
              </a:r>
            </a:p>
            <a:p>
              <a:pPr marL="342900" indent="-342900">
                <a:buFont typeface="Wingdings" panose="05000000000000000000" pitchFamily="2" charset="2"/>
                <a:buChar char="Ø"/>
              </a:pPr>
              <a:r>
                <a:rPr lang="en-US" sz="2400" dirty="0"/>
                <a:t>Social Media Contests and Challenges</a:t>
              </a:r>
              <a:endParaRPr lang="en-IN" sz="2400" dirty="0"/>
            </a:p>
            <a:p>
              <a:pPr marL="342900" indent="-342900">
                <a:buFont typeface="Wingdings" panose="05000000000000000000" pitchFamily="2" charset="2"/>
                <a:buChar char="Ø"/>
              </a:pPr>
              <a:r>
                <a:rPr lang="en-IN" sz="2400" dirty="0"/>
                <a:t>Loyalty Programs</a:t>
              </a:r>
            </a:p>
            <a:p>
              <a:pPr marL="342900" indent="-342900">
                <a:buFont typeface="Wingdings" panose="05000000000000000000" pitchFamily="2" charset="2"/>
                <a:buChar char="Ø"/>
              </a:pPr>
              <a:r>
                <a:rPr lang="en-IN" sz="2400" dirty="0"/>
                <a:t>Educational Workshops or Seminars</a:t>
              </a:r>
            </a:p>
            <a:p>
              <a:pPr marL="342900" indent="-342900">
                <a:buFont typeface="Wingdings" panose="05000000000000000000" pitchFamily="2" charset="2"/>
                <a:buChar char="Ø"/>
              </a:pPr>
              <a:r>
                <a:rPr lang="en-IN" sz="2400" dirty="0"/>
                <a:t>Gamification and Apps</a:t>
              </a:r>
            </a:p>
            <a:p>
              <a:endParaRPr lang="en-IN" dirty="0"/>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2" name="Picture 11">
            <a:extLst>
              <a:ext uri="{FF2B5EF4-FFF2-40B4-BE49-F238E27FC236}">
                <a16:creationId xmlns:a16="http://schemas.microsoft.com/office/drawing/2014/main" id="{56CF3BCB-95B1-C62D-760D-B130F7FE06A8}"/>
              </a:ext>
            </a:extLst>
          </p:cNvPr>
          <p:cNvPicPr>
            <a:picLocks noChangeAspect="1"/>
          </p:cNvPicPr>
          <p:nvPr/>
        </p:nvPicPr>
        <p:blipFill rotWithShape="1">
          <a:blip r:embed="rId4">
            <a:extLst>
              <a:ext uri="{28A0092B-C50C-407E-A947-70E740481C1C}">
                <a14:useLocalDpi xmlns:a14="http://schemas.microsoft.com/office/drawing/2010/main" val="0"/>
              </a:ext>
            </a:extLst>
          </a:blip>
          <a:srcRect l="6248" t="24013" r="64167" b="25788"/>
          <a:stretch/>
        </p:blipFill>
        <p:spPr>
          <a:xfrm>
            <a:off x="347616" y="2178879"/>
            <a:ext cx="7539084" cy="3479788"/>
          </a:xfrm>
          <a:prstGeom prst="rect">
            <a:avLst/>
          </a:prstGeom>
          <a:ln>
            <a:solidFill>
              <a:schemeClr val="tx2">
                <a:lumMod val="75000"/>
              </a:schemeClr>
            </a:solidFill>
          </a:ln>
        </p:spPr>
      </p:pic>
      <p:pic>
        <p:nvPicPr>
          <p:cNvPr id="14" name="Picture 13">
            <a:extLst>
              <a:ext uri="{FF2B5EF4-FFF2-40B4-BE49-F238E27FC236}">
                <a16:creationId xmlns:a16="http://schemas.microsoft.com/office/drawing/2014/main" id="{41EB0098-3197-1869-8DC8-6D14EAA40BDA}"/>
              </a:ext>
            </a:extLst>
          </p:cNvPr>
          <p:cNvPicPr>
            <a:picLocks noChangeAspect="1"/>
          </p:cNvPicPr>
          <p:nvPr/>
        </p:nvPicPr>
        <p:blipFill rotWithShape="1">
          <a:blip r:embed="rId5">
            <a:extLst>
              <a:ext uri="{28A0092B-C50C-407E-A947-70E740481C1C}">
                <a14:useLocalDpi xmlns:a14="http://schemas.microsoft.com/office/drawing/2010/main" val="0"/>
              </a:ext>
            </a:extLst>
          </a:blip>
          <a:srcRect l="7916" t="32964" r="35417" b="18147"/>
          <a:stretch/>
        </p:blipFill>
        <p:spPr>
          <a:xfrm>
            <a:off x="347617" y="5905501"/>
            <a:ext cx="7577812" cy="3862014"/>
          </a:xfrm>
          <a:prstGeom prst="rect">
            <a:avLst/>
          </a:prstGeom>
          <a:ln>
            <a:solidFill>
              <a:schemeClr val="tx2">
                <a:lumMod val="75000"/>
              </a:schemeClr>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523053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41473" y="-25161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grpSp>
        <p:nvGrpSpPr>
          <p:cNvPr id="21" name="Group 21"/>
          <p:cNvGrpSpPr/>
          <p:nvPr/>
        </p:nvGrpSpPr>
        <p:grpSpPr>
          <a:xfrm>
            <a:off x="603898" y="6470846"/>
            <a:ext cx="8839201" cy="2967328"/>
            <a:chOff x="0" y="0"/>
            <a:chExt cx="1744696" cy="542290"/>
          </a:xfrm>
        </p:grpSpPr>
        <p:sp>
          <p:nvSpPr>
            <p:cNvPr id="22" name="Freeform 22"/>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dirty="0"/>
                <a:t>Our target audience are mainly sports/exercise, Studying/working late.</a:t>
              </a:r>
            </a:p>
            <a:p>
              <a:endParaRPr lang="en-IN" dirty="0"/>
            </a:p>
            <a:p>
              <a:r>
                <a:rPr lang="en-IN" dirty="0"/>
                <a:t>Overall athletes,gym persons, students and working </a:t>
              </a:r>
              <a:r>
                <a:rPr lang="en-IN" dirty="0" err="1"/>
                <a:t>proffesionals</a:t>
              </a:r>
              <a:r>
                <a:rPr lang="en-IN" dirty="0"/>
                <a:t> are our target audience.</a:t>
              </a:r>
            </a:p>
            <a:p>
              <a:endParaRPr lang="en-IN" dirty="0"/>
            </a:p>
          </p:txBody>
        </p:sp>
        <p:sp>
          <p:nvSpPr>
            <p:cNvPr id="23" name="TextBox 23"/>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2971800" y="332847"/>
            <a:ext cx="119634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RECOMMENDATIONS</a:t>
            </a:r>
          </a:p>
        </p:txBody>
      </p:sp>
      <p:sp>
        <p:nvSpPr>
          <p:cNvPr id="7" name="Rectangle 6">
            <a:extLst>
              <a:ext uri="{FF2B5EF4-FFF2-40B4-BE49-F238E27FC236}">
                <a16:creationId xmlns:a16="http://schemas.microsoft.com/office/drawing/2014/main" id="{DBC691F5-7B41-7B27-4C38-30F249765A71}"/>
              </a:ext>
            </a:extLst>
          </p:cNvPr>
          <p:cNvSpPr/>
          <p:nvPr/>
        </p:nvSpPr>
        <p:spPr>
          <a:xfrm>
            <a:off x="6997246" y="1205620"/>
            <a:ext cx="8668660" cy="477020"/>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dirty="0"/>
              <a:t>WHO CAN BE A BRAND AMBASSADOR, AND WHY</a:t>
            </a:r>
            <a:endParaRPr lang="en-IN" sz="2000" b="1" dirty="0"/>
          </a:p>
        </p:txBody>
      </p:sp>
      <p:sp>
        <p:nvSpPr>
          <p:cNvPr id="28" name="TextBox 27">
            <a:extLst>
              <a:ext uri="{FF2B5EF4-FFF2-40B4-BE49-F238E27FC236}">
                <a16:creationId xmlns:a16="http://schemas.microsoft.com/office/drawing/2014/main" id="{E17B28F7-13AC-A1C7-120D-EDDD62C61D46}"/>
              </a:ext>
            </a:extLst>
          </p:cNvPr>
          <p:cNvSpPr txBox="1"/>
          <p:nvPr/>
        </p:nvSpPr>
        <p:spPr>
          <a:xfrm>
            <a:off x="654186" y="5783259"/>
            <a:ext cx="8839200" cy="400110"/>
          </a:xfrm>
          <a:prstGeom prst="rect">
            <a:avLst/>
          </a:prstGeom>
          <a:solidFill>
            <a:srgbClr val="B7DEE8"/>
          </a:solidFill>
        </p:spPr>
        <p:txBody>
          <a:bodyPr wrap="square">
            <a:spAutoFit/>
          </a:bodyPr>
          <a:lstStyle/>
          <a:p>
            <a:pPr algn="ctr"/>
            <a:r>
              <a:rPr lang="en-IN" sz="2000" b="1" dirty="0"/>
              <a:t>OUR TARGET AUDIENCE</a:t>
            </a:r>
          </a:p>
        </p:txBody>
      </p:sp>
      <p:grpSp>
        <p:nvGrpSpPr>
          <p:cNvPr id="8" name="Group 21">
            <a:extLst>
              <a:ext uri="{FF2B5EF4-FFF2-40B4-BE49-F238E27FC236}">
                <a16:creationId xmlns:a16="http://schemas.microsoft.com/office/drawing/2014/main" id="{655ADEB9-67D8-A7E0-A043-85D14B386389}"/>
              </a:ext>
            </a:extLst>
          </p:cNvPr>
          <p:cNvGrpSpPr/>
          <p:nvPr/>
        </p:nvGrpSpPr>
        <p:grpSpPr>
          <a:xfrm>
            <a:off x="7391401" y="1941781"/>
            <a:ext cx="8839201" cy="4286481"/>
            <a:chOff x="0" y="-19050"/>
            <a:chExt cx="1744696" cy="831850"/>
          </a:xfrm>
        </p:grpSpPr>
        <p:sp>
          <p:nvSpPr>
            <p:cNvPr id="9" name="Freeform 22">
              <a:extLst>
                <a:ext uri="{FF2B5EF4-FFF2-40B4-BE49-F238E27FC236}">
                  <a16:creationId xmlns:a16="http://schemas.microsoft.com/office/drawing/2014/main" id="{8155DC2C-CD4A-75F4-F4F1-162D42035DB8}"/>
                </a:ext>
              </a:extLst>
            </p:cNvPr>
            <p:cNvSpPr/>
            <p:nvPr/>
          </p:nvSpPr>
          <p:spPr>
            <a:xfrm>
              <a:off x="0" y="0"/>
              <a:ext cx="1744696" cy="449989"/>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IN" dirty="0"/>
                <a:t>Cola coka is the brand ambassador since it provides all the necessary needs of the consumers.</a:t>
              </a:r>
            </a:p>
            <a:p>
              <a:r>
                <a:rPr lang="en-IN" dirty="0"/>
                <a:t> We too can reach or beat cola coka by applying the offers and techniques involved in the before slide.</a:t>
              </a:r>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34" name="Picture 33">
            <a:extLst>
              <a:ext uri="{FF2B5EF4-FFF2-40B4-BE49-F238E27FC236}">
                <a16:creationId xmlns:a16="http://schemas.microsoft.com/office/drawing/2014/main" id="{E3AE76A7-CA22-8E4C-8CA9-0931F5019AF9}"/>
              </a:ext>
            </a:extLst>
          </p:cNvPr>
          <p:cNvPicPr>
            <a:picLocks noChangeAspect="1"/>
          </p:cNvPicPr>
          <p:nvPr/>
        </p:nvPicPr>
        <p:blipFill rotWithShape="1">
          <a:blip r:embed="rId4">
            <a:extLst>
              <a:ext uri="{28A0092B-C50C-407E-A947-70E740481C1C}">
                <a14:useLocalDpi xmlns:a14="http://schemas.microsoft.com/office/drawing/2010/main" val="0"/>
              </a:ext>
            </a:extLst>
          </a:blip>
          <a:srcRect l="8590" t="29259" r="38750" b="15926"/>
          <a:stretch/>
        </p:blipFill>
        <p:spPr>
          <a:xfrm>
            <a:off x="269150" y="1458078"/>
            <a:ext cx="6598951" cy="3863792"/>
          </a:xfrm>
          <a:prstGeom prst="rect">
            <a:avLst/>
          </a:prstGeom>
        </p:spPr>
      </p:pic>
      <p:pic>
        <p:nvPicPr>
          <p:cNvPr id="36" name="Picture 35">
            <a:extLst>
              <a:ext uri="{FF2B5EF4-FFF2-40B4-BE49-F238E27FC236}">
                <a16:creationId xmlns:a16="http://schemas.microsoft.com/office/drawing/2014/main" id="{21BFF15C-4951-6360-4190-726E890DB84E}"/>
              </a:ext>
            </a:extLst>
          </p:cNvPr>
          <p:cNvPicPr>
            <a:picLocks noChangeAspect="1"/>
          </p:cNvPicPr>
          <p:nvPr/>
        </p:nvPicPr>
        <p:blipFill rotWithShape="1">
          <a:blip r:embed="rId5">
            <a:extLst>
              <a:ext uri="{28A0092B-C50C-407E-A947-70E740481C1C}">
                <a14:useLocalDpi xmlns:a14="http://schemas.microsoft.com/office/drawing/2010/main" val="0"/>
              </a:ext>
            </a:extLst>
          </a:blip>
          <a:srcRect l="6250" t="31427" r="50000" b="17229"/>
          <a:stretch/>
        </p:blipFill>
        <p:spPr>
          <a:xfrm>
            <a:off x="9613635" y="4672311"/>
            <a:ext cx="8001000" cy="5281842"/>
          </a:xfrm>
          <a:prstGeom prst="rect">
            <a:avLst/>
          </a:prstGeom>
          <a:ln>
            <a:solidFill>
              <a:schemeClr val="tx2">
                <a:lumMod val="75000"/>
              </a:schemeClr>
            </a:solidFill>
          </a:ln>
        </p:spPr>
      </p:pic>
    </p:spTree>
    <p:extLst>
      <p:ext uri="{BB962C8B-B14F-4D97-AF65-F5344CB8AC3E}">
        <p14:creationId xmlns:p14="http://schemas.microsoft.com/office/powerpoint/2010/main" val="15672388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duotone>
              <a:prstClr val="black"/>
              <a:schemeClr val="accent2">
                <a:tint val="45000"/>
                <a:satMod val="400000"/>
              </a:schemeClr>
            </a:duotone>
            <a:extLst>
              <a:ext uri="{BEBA8EAE-BF5A-486C-A8C5-ECC9F3942E4B}">
                <a14:imgProps xmlns:a14="http://schemas.microsoft.com/office/drawing/2010/main">
                  <a14:imgLayer r:embed="rId3">
                    <a14:imgEffect>
                      <a14:colorTemperature colorTemp="4700"/>
                    </a14:imgEffect>
                  </a14:imgLayer>
                </a14:imgProps>
              </a:ext>
            </a:extLst>
          </a:blip>
          <a:srcRect t="21875" b="21875"/>
          <a:stretch>
            <a:fillRect/>
          </a:stretch>
        </p:blipFill>
        <p:spPr>
          <a:xfrm flipH="1" flipV="1">
            <a:off x="0" y="0"/>
            <a:ext cx="18288000" cy="10287000"/>
          </a:xfrm>
          <a:prstGeom prst="rect">
            <a:avLst/>
          </a:prstGeom>
          <a:solidFill>
            <a:schemeClr val="bg1"/>
          </a:solidFill>
          <a:ln>
            <a:solidFill>
              <a:schemeClr val="tx2">
                <a:lumMod val="60000"/>
                <a:lumOff val="40000"/>
              </a:schemeClr>
            </a:solidFill>
          </a:ln>
        </p:spPr>
      </p:pic>
      <p:sp>
        <p:nvSpPr>
          <p:cNvPr id="10" name="Freeform 10"/>
          <p:cNvSpPr/>
          <p:nvPr/>
        </p:nvSpPr>
        <p:spPr>
          <a:xfrm>
            <a:off x="7095033" y="4602160"/>
            <a:ext cx="3858070" cy="2737997"/>
          </a:xfrm>
          <a:custGeom>
            <a:avLst/>
            <a:gdLst/>
            <a:ahLst/>
            <a:cxnLst/>
            <a:rect l="l" t="t" r="r" b="b"/>
            <a:pathLst>
              <a:path w="1279723" h="1271725">
                <a:moveTo>
                  <a:pt x="0" y="0"/>
                </a:moveTo>
                <a:lnTo>
                  <a:pt x="1279723" y="0"/>
                </a:lnTo>
                <a:lnTo>
                  <a:pt x="1279723" y="1271725"/>
                </a:lnTo>
                <a:lnTo>
                  <a:pt x="0" y="1271725"/>
                </a:lnTo>
                <a:close/>
              </a:path>
            </a:pathLst>
          </a:custGeom>
          <a:solidFill>
            <a:schemeClr val="tx2">
              <a:lumMod val="75000"/>
            </a:schemeClr>
          </a:solidFill>
          <a:ln>
            <a:solidFill>
              <a:schemeClr val="tx2">
                <a:lumMod val="60000"/>
                <a:lumOff val="40000"/>
              </a:schemeClr>
            </a:solidFill>
          </a:ln>
        </p:spPr>
      </p:sp>
      <p:grpSp>
        <p:nvGrpSpPr>
          <p:cNvPr id="13" name="Group 13"/>
          <p:cNvGrpSpPr/>
          <p:nvPr/>
        </p:nvGrpSpPr>
        <p:grpSpPr>
          <a:xfrm>
            <a:off x="2289311" y="4678113"/>
            <a:ext cx="3946288" cy="2737996"/>
            <a:chOff x="0" y="0"/>
            <a:chExt cx="1279723" cy="1271725"/>
          </a:xfrm>
          <a:solidFill>
            <a:schemeClr val="tx2">
              <a:lumMod val="75000"/>
            </a:schemeClr>
          </a:solidFill>
        </p:grpSpPr>
        <p:sp>
          <p:nvSpPr>
            <p:cNvPr id="14" name="Freeform 14"/>
            <p:cNvSpPr/>
            <p:nvPr/>
          </p:nvSpPr>
          <p:spPr>
            <a:xfrm>
              <a:off x="0" y="0"/>
              <a:ext cx="1279723" cy="1271725"/>
            </a:xfrm>
            <a:custGeom>
              <a:avLst/>
              <a:gdLst/>
              <a:ahLst/>
              <a:cxnLst/>
              <a:rect l="l" t="t" r="r" b="b"/>
              <a:pathLst>
                <a:path w="1279723" h="1271725">
                  <a:moveTo>
                    <a:pt x="0" y="0"/>
                  </a:moveTo>
                  <a:lnTo>
                    <a:pt x="1279723" y="0"/>
                  </a:lnTo>
                  <a:lnTo>
                    <a:pt x="1279723" y="1271725"/>
                  </a:lnTo>
                  <a:lnTo>
                    <a:pt x="0" y="1271725"/>
                  </a:lnTo>
                  <a:close/>
                </a:path>
              </a:pathLst>
            </a:custGeom>
            <a:grpFill/>
          </p:spPr>
        </p:sp>
        <p:sp>
          <p:nvSpPr>
            <p:cNvPr id="15" name="TextBox 15"/>
            <p:cNvSpPr txBox="1"/>
            <p:nvPr/>
          </p:nvSpPr>
          <p:spPr>
            <a:xfrm>
              <a:off x="0" y="-57150"/>
              <a:ext cx="812800" cy="869950"/>
            </a:xfrm>
            <a:prstGeom prst="rect">
              <a:avLst/>
            </a:prstGeom>
            <a:grpFill/>
          </p:spPr>
          <p:txBody>
            <a:bodyPr lIns="50800" tIns="50800" rIns="50800" bIns="50800" rtlCol="0" anchor="ctr"/>
            <a:lstStyle/>
            <a:p>
              <a:pPr marL="0" lvl="0" indent="0" algn="ctr">
                <a:lnSpc>
                  <a:spcPts val="4114"/>
                </a:lnSpc>
                <a:spcBef>
                  <a:spcPct val="0"/>
                </a:spcBef>
              </a:pPr>
              <a:endParaRPr/>
            </a:p>
          </p:txBody>
        </p:sp>
      </p:grpSp>
      <p:sp>
        <p:nvSpPr>
          <p:cNvPr id="29" name="TextBox 29"/>
          <p:cNvSpPr txBox="1"/>
          <p:nvPr/>
        </p:nvSpPr>
        <p:spPr>
          <a:xfrm>
            <a:off x="2574589" y="5624704"/>
            <a:ext cx="3542623" cy="293927"/>
          </a:xfrm>
          <a:prstGeom prst="rect">
            <a:avLst/>
          </a:prstGeom>
        </p:spPr>
        <p:txBody>
          <a:bodyPr lIns="0" tIns="0" rIns="0" bIns="0" rtlCol="0" anchor="t">
            <a:spAutoFit/>
          </a:bodyPr>
          <a:lstStyle/>
          <a:p>
            <a:pPr algn="ctr">
              <a:lnSpc>
                <a:spcPts val="2377"/>
              </a:lnSpc>
            </a:pPr>
            <a:endParaRPr lang="en-US" sz="1722" spc="168" dirty="0">
              <a:solidFill>
                <a:srgbClr val="FFFBFB"/>
              </a:solidFill>
              <a:latin typeface="DM Sans"/>
            </a:endParaRPr>
          </a:p>
        </p:txBody>
      </p:sp>
      <p:sp>
        <p:nvSpPr>
          <p:cNvPr id="30" name="TextBox 30"/>
          <p:cNvSpPr txBox="1"/>
          <p:nvPr/>
        </p:nvSpPr>
        <p:spPr>
          <a:xfrm>
            <a:off x="7372688" y="5624704"/>
            <a:ext cx="3542623" cy="293927"/>
          </a:xfrm>
          <a:prstGeom prst="rect">
            <a:avLst/>
          </a:prstGeom>
        </p:spPr>
        <p:txBody>
          <a:bodyPr lIns="0" tIns="0" rIns="0" bIns="0" rtlCol="0" anchor="t">
            <a:spAutoFit/>
          </a:bodyPr>
          <a:lstStyle/>
          <a:p>
            <a:pPr algn="ctr">
              <a:lnSpc>
                <a:spcPts val="2377"/>
              </a:lnSpc>
            </a:pPr>
            <a:endParaRPr lang="en-US" sz="1722" spc="168" dirty="0">
              <a:solidFill>
                <a:srgbClr val="FFFBFB"/>
              </a:solidFill>
              <a:latin typeface="DM Sans"/>
            </a:endParaRPr>
          </a:p>
        </p:txBody>
      </p:sp>
      <p:sp>
        <p:nvSpPr>
          <p:cNvPr id="31" name="TextBox 31"/>
          <p:cNvSpPr txBox="1"/>
          <p:nvPr/>
        </p:nvSpPr>
        <p:spPr>
          <a:xfrm>
            <a:off x="12178209" y="5624704"/>
            <a:ext cx="3542623" cy="293927"/>
          </a:xfrm>
          <a:prstGeom prst="rect">
            <a:avLst/>
          </a:prstGeom>
        </p:spPr>
        <p:txBody>
          <a:bodyPr lIns="0" tIns="0" rIns="0" bIns="0" rtlCol="0" anchor="t">
            <a:spAutoFit/>
          </a:bodyPr>
          <a:lstStyle/>
          <a:p>
            <a:pPr algn="ctr">
              <a:lnSpc>
                <a:spcPts val="2377"/>
              </a:lnSpc>
            </a:pPr>
            <a:endParaRPr lang="en-US" sz="1722" spc="168" dirty="0">
              <a:solidFill>
                <a:srgbClr val="FFFBFB"/>
              </a:solidFill>
              <a:latin typeface="DM Sans"/>
            </a:endParaRPr>
          </a:p>
        </p:txBody>
      </p:sp>
      <p:sp>
        <p:nvSpPr>
          <p:cNvPr id="32" name="TextBox 32"/>
          <p:cNvSpPr txBox="1"/>
          <p:nvPr/>
        </p:nvSpPr>
        <p:spPr>
          <a:xfrm>
            <a:off x="2574590" y="6102318"/>
            <a:ext cx="3258758" cy="495457"/>
          </a:xfrm>
          <a:prstGeom prst="rect">
            <a:avLst/>
          </a:prstGeom>
        </p:spPr>
        <p:txBody>
          <a:bodyPr wrap="square" lIns="0" tIns="0" rIns="0" bIns="0" rtlCol="0" anchor="t">
            <a:spAutoFit/>
          </a:bodyPr>
          <a:lstStyle/>
          <a:p>
            <a:pPr marL="0" lvl="0" indent="0" algn="ctr">
              <a:lnSpc>
                <a:spcPts val="4208"/>
              </a:lnSpc>
              <a:spcBef>
                <a:spcPct val="0"/>
              </a:spcBef>
            </a:pPr>
            <a:r>
              <a:rPr lang="en-US" sz="3049" spc="298" dirty="0">
                <a:solidFill>
                  <a:srgbClr val="FDFBFB"/>
                </a:solidFill>
                <a:latin typeface="Oswald"/>
              </a:rPr>
              <a:t>Dhaval Patel</a:t>
            </a:r>
          </a:p>
        </p:txBody>
      </p:sp>
      <p:sp>
        <p:nvSpPr>
          <p:cNvPr id="33" name="TextBox 33"/>
          <p:cNvSpPr txBox="1"/>
          <p:nvPr/>
        </p:nvSpPr>
        <p:spPr>
          <a:xfrm>
            <a:off x="7631654" y="5726210"/>
            <a:ext cx="3008559" cy="1034066"/>
          </a:xfrm>
          <a:prstGeom prst="rect">
            <a:avLst/>
          </a:prstGeom>
        </p:spPr>
        <p:txBody>
          <a:bodyPr wrap="square" lIns="0" tIns="0" rIns="0" bIns="0" rtlCol="0" anchor="t">
            <a:spAutoFit/>
          </a:bodyPr>
          <a:lstStyle/>
          <a:p>
            <a:pPr marL="0" lvl="0" indent="0" algn="ctr">
              <a:lnSpc>
                <a:spcPts val="4208"/>
              </a:lnSpc>
              <a:spcBef>
                <a:spcPct val="0"/>
              </a:spcBef>
            </a:pPr>
            <a:r>
              <a:rPr lang="en-US" sz="3049" spc="298" dirty="0">
                <a:solidFill>
                  <a:srgbClr val="FDFBFB"/>
                </a:solidFill>
                <a:latin typeface="Oswald"/>
              </a:rPr>
              <a:t>Hemanand Vadivel</a:t>
            </a:r>
          </a:p>
        </p:txBody>
      </p:sp>
      <p:pic>
        <p:nvPicPr>
          <p:cNvPr id="35" name="Picture 34">
            <a:extLst>
              <a:ext uri="{FF2B5EF4-FFF2-40B4-BE49-F238E27FC236}">
                <a16:creationId xmlns:a16="http://schemas.microsoft.com/office/drawing/2014/main" id="{1BF1D0E5-3264-EDAE-79EA-D4072B927B9C}"/>
              </a:ext>
            </a:extLst>
          </p:cNvPr>
          <p:cNvPicPr>
            <a:picLocks noChangeAspect="1"/>
          </p:cNvPicPr>
          <p:nvPr/>
        </p:nvPicPr>
        <p:blipFill>
          <a:blip r:embed="rId4"/>
          <a:stretch>
            <a:fillRect/>
          </a:stretch>
        </p:blipFill>
        <p:spPr>
          <a:xfrm>
            <a:off x="2790449" y="1243883"/>
            <a:ext cx="2962275" cy="4431574"/>
          </a:xfrm>
          <a:prstGeom prst="rect">
            <a:avLst/>
          </a:prstGeom>
        </p:spPr>
      </p:pic>
      <p:pic>
        <p:nvPicPr>
          <p:cNvPr id="37" name="Picture 36">
            <a:extLst>
              <a:ext uri="{FF2B5EF4-FFF2-40B4-BE49-F238E27FC236}">
                <a16:creationId xmlns:a16="http://schemas.microsoft.com/office/drawing/2014/main" id="{7C4C6509-84E3-AEF5-54A1-54EF30D8846B}"/>
              </a:ext>
            </a:extLst>
          </p:cNvPr>
          <p:cNvPicPr>
            <a:picLocks noChangeAspect="1"/>
          </p:cNvPicPr>
          <p:nvPr/>
        </p:nvPicPr>
        <p:blipFill>
          <a:blip r:embed="rId5"/>
          <a:stretch>
            <a:fillRect/>
          </a:stretch>
        </p:blipFill>
        <p:spPr>
          <a:xfrm>
            <a:off x="7614268" y="1243883"/>
            <a:ext cx="2962275" cy="4431574"/>
          </a:xfrm>
          <a:prstGeom prst="rect">
            <a:avLst/>
          </a:prstGeom>
        </p:spPr>
      </p:pic>
      <p:sp>
        <p:nvSpPr>
          <p:cNvPr id="38" name="Rectangle 37">
            <a:extLst>
              <a:ext uri="{FF2B5EF4-FFF2-40B4-BE49-F238E27FC236}">
                <a16:creationId xmlns:a16="http://schemas.microsoft.com/office/drawing/2014/main" id="{06255000-FF23-9DD6-4FF6-4CABF119F824}"/>
              </a:ext>
            </a:extLst>
          </p:cNvPr>
          <p:cNvSpPr/>
          <p:nvPr/>
        </p:nvSpPr>
        <p:spPr>
          <a:xfrm>
            <a:off x="11666812" y="1714500"/>
            <a:ext cx="4792387" cy="923330"/>
          </a:xfrm>
          <a:prstGeom prst="rect">
            <a:avLst/>
          </a:prstGeom>
          <a:noFill/>
        </p:spPr>
        <p:txBody>
          <a:bodyPr wrap="square" lIns="91440" tIns="45720" rIns="91440" bIns="45720">
            <a:spAutoFit/>
          </a:bodyPr>
          <a:lstStyle/>
          <a:p>
            <a:pPr algn="ctr"/>
            <a:r>
              <a:rPr lang="en-US" sz="5400" b="1" dirty="0">
                <a:ln w="12700">
                  <a:solidFill>
                    <a:schemeClr val="accent5"/>
                  </a:solidFill>
                  <a:prstDash val="solid"/>
                </a:ln>
                <a:pattFill prst="ltDnDiag">
                  <a:fgClr>
                    <a:schemeClr val="accent5">
                      <a:lumMod val="60000"/>
                      <a:lumOff val="40000"/>
                    </a:schemeClr>
                  </a:fgClr>
                  <a:bgClr>
                    <a:schemeClr val="bg1"/>
                  </a:bgClr>
                </a:pattFill>
              </a:rPr>
              <a:t>THANK YOU </a:t>
            </a:r>
            <a:endParaRPr lang="en-US" sz="54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pic>
        <p:nvPicPr>
          <p:cNvPr id="40" name="Picture 39">
            <a:extLst>
              <a:ext uri="{FF2B5EF4-FFF2-40B4-BE49-F238E27FC236}">
                <a16:creationId xmlns:a16="http://schemas.microsoft.com/office/drawing/2014/main" id="{AAF1F0B2-B67F-6EE3-6FAE-08E6FA4DBED5}"/>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11435978" y="266700"/>
            <a:ext cx="6096000" cy="9448800"/>
          </a:xfrm>
          <a:prstGeom prst="rect">
            <a:avLst/>
          </a:prstGeom>
          <a:effectLst>
            <a:softEdge rad="63500"/>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artisticPencilGrayscale/>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944232E-BDF9-BEDE-F20A-831D33505CB0}"/>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2382701"/>
            <a:ext cx="18288000" cy="7904299"/>
          </a:xfrm>
          <a:prstGeom prst="rect">
            <a:avLst/>
          </a:prstGeom>
        </p:spPr>
      </p:pic>
      <p:pic>
        <p:nvPicPr>
          <p:cNvPr id="9" name="Picture 8">
            <a:extLst>
              <a:ext uri="{FF2B5EF4-FFF2-40B4-BE49-F238E27FC236}">
                <a16:creationId xmlns:a16="http://schemas.microsoft.com/office/drawing/2014/main" id="{208E40E1-5C0A-6963-6296-88C3306F52B2}"/>
              </a:ext>
            </a:extLst>
          </p:cNvPr>
          <p:cNvPicPr>
            <a:picLocks noChangeAspect="1"/>
          </p:cNvPicPr>
          <p:nvPr/>
        </p:nvPicPr>
        <p:blipFill rotWithShape="1">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rcRect l="5086" t="5055" r="4212" b="8080"/>
          <a:stretch/>
        </p:blipFill>
        <p:spPr>
          <a:xfrm>
            <a:off x="5181600" y="744401"/>
            <a:ext cx="8153400" cy="3276600"/>
          </a:xfrm>
          <a:prstGeom prst="rect">
            <a:avLst/>
          </a:prstGeom>
        </p:spPr>
      </p:pic>
    </p:spTree>
    <p:extLst>
      <p:ext uri="{BB962C8B-B14F-4D97-AF65-F5344CB8AC3E}">
        <p14:creationId xmlns:p14="http://schemas.microsoft.com/office/powerpoint/2010/main" val="1900986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Freeform 6"/>
          <p:cNvSpPr/>
          <p:nvPr/>
        </p:nvSpPr>
        <p:spPr>
          <a:xfrm>
            <a:off x="5486400" y="5735724"/>
            <a:ext cx="12192000" cy="4132176"/>
          </a:xfrm>
          <a:custGeom>
            <a:avLst/>
            <a:gdLst/>
            <a:ahLst/>
            <a:cxnLst/>
            <a:rect l="l" t="t" r="r" b="b"/>
            <a:pathLst>
              <a:path w="9752965" h="1032847">
                <a:moveTo>
                  <a:pt x="0" y="0"/>
                </a:moveTo>
                <a:lnTo>
                  <a:pt x="9752965" y="0"/>
                </a:lnTo>
                <a:lnTo>
                  <a:pt x="9752965" y="1032847"/>
                </a:lnTo>
                <a:lnTo>
                  <a:pt x="0" y="1032847"/>
                </a:lnTo>
                <a:lnTo>
                  <a:pt x="0" y="0"/>
                </a:lnTo>
                <a:close/>
              </a:path>
            </a:pathLst>
          </a:custGeom>
          <a:noFill/>
        </p:spPr>
        <p:style>
          <a:lnRef idx="2">
            <a:schemeClr val="dk1"/>
          </a:lnRef>
          <a:fillRef idx="1">
            <a:schemeClr val="lt1"/>
          </a:fillRef>
          <a:effectRef idx="0">
            <a:schemeClr val="dk1"/>
          </a:effectRef>
          <a:fontRef idx="minor">
            <a:schemeClr val="dk1"/>
          </a:fontRef>
        </p:style>
        <p:txBody>
          <a:bodyPr/>
          <a:lstStyle/>
          <a:p>
            <a:pPr marL="285750" indent="-285750">
              <a:buFont typeface="Arial" panose="020B0604020202020204" pitchFamily="34" charset="0"/>
              <a:buChar char="•"/>
            </a:pPr>
            <a:r>
              <a:rPr lang="en-US" sz="3200" dirty="0">
                <a:cs typeface="Times New Roman" panose="02020603050405020304" pitchFamily="18" charset="0"/>
              </a:rPr>
              <a:t>As a Data Analyst enthusiastic I should act solely responsible for increasing brand awareness, market share, and product development for the Codex Company</a:t>
            </a:r>
            <a:r>
              <a:rPr lang="en-US" sz="3200" dirty="0"/>
              <a:t>.</a:t>
            </a:r>
          </a:p>
          <a:p>
            <a:pPr marL="285750" indent="-285750">
              <a:buFont typeface="Arial" panose="020B0604020202020204" pitchFamily="34" charset="0"/>
              <a:buChar char="•"/>
            </a:pPr>
            <a:r>
              <a:rPr lang="en-US" sz="3200" dirty="0">
                <a:cs typeface="Times New Roman" panose="02020603050405020304" pitchFamily="18" charset="0"/>
              </a:rPr>
              <a:t>The Codex team has conducted a survey in the 10 cities and received results from 10k respondents</a:t>
            </a:r>
            <a:r>
              <a:rPr lang="en-US" sz="3200" dirty="0"/>
              <a:t>. </a:t>
            </a:r>
          </a:p>
          <a:p>
            <a:pPr marL="285750" indent="-285750">
              <a:buFont typeface="Arial" panose="020B0604020202020204" pitchFamily="34" charset="0"/>
              <a:buChar char="•"/>
            </a:pPr>
            <a:r>
              <a:rPr lang="en-US" sz="3200" dirty="0">
                <a:cs typeface="Times New Roman" panose="02020603050405020304" pitchFamily="18" charset="0"/>
              </a:rPr>
              <a:t>Now as a Challengers we should act as a marketing data analyst were assigned a task to convert these survey results to meaningful insights which the team can use to drive actions.</a:t>
            </a:r>
            <a:endParaRPr lang="en-IN" sz="3200" dirty="0">
              <a:cs typeface="Times New Roman" panose="02020603050405020304" pitchFamily="18" charset="0"/>
            </a:endParaRPr>
          </a:p>
        </p:txBody>
      </p:sp>
      <p:sp>
        <p:nvSpPr>
          <p:cNvPr id="9" name="Freeform 9"/>
          <p:cNvSpPr/>
          <p:nvPr/>
        </p:nvSpPr>
        <p:spPr>
          <a:xfrm>
            <a:off x="1066801" y="1959825"/>
            <a:ext cx="13312300" cy="3499240"/>
          </a:xfrm>
          <a:custGeom>
            <a:avLst/>
            <a:gdLst/>
            <a:ahLst/>
            <a:cxnLst/>
            <a:rect l="l" t="t" r="r" b="b"/>
            <a:pathLst>
              <a:path w="3682024" h="746746">
                <a:moveTo>
                  <a:pt x="0" y="0"/>
                </a:moveTo>
                <a:lnTo>
                  <a:pt x="3682024" y="0"/>
                </a:lnTo>
                <a:lnTo>
                  <a:pt x="3682024" y="746746"/>
                </a:lnTo>
                <a:lnTo>
                  <a:pt x="0" y="746746"/>
                </a:lnTo>
                <a:close/>
              </a:path>
            </a:pathLst>
          </a:custGeom>
          <a:solidFill>
            <a:schemeClr val="bg1"/>
          </a:solidFill>
        </p:spPr>
        <p:style>
          <a:lnRef idx="2">
            <a:schemeClr val="dk1"/>
          </a:lnRef>
          <a:fillRef idx="1">
            <a:schemeClr val="lt1"/>
          </a:fillRef>
          <a:effectRef idx="0">
            <a:schemeClr val="dk1"/>
          </a:effectRef>
          <a:fontRef idx="minor">
            <a:schemeClr val="dk1"/>
          </a:fontRef>
        </p:style>
        <p:txBody>
          <a:bodyPr/>
          <a:lstStyle/>
          <a:p>
            <a:pPr marL="571500" indent="-571500" algn="just">
              <a:buFont typeface="Arial" panose="020B0604020202020204" pitchFamily="34" charset="0"/>
              <a:buChar char="•"/>
            </a:pPr>
            <a:r>
              <a:rPr lang="en-US" sz="3200" dirty="0">
                <a:cs typeface="Times New Roman" panose="02020603050405020304" pitchFamily="18" charset="0"/>
              </a:rPr>
              <a:t>Code X is a German beverage company that is aiming to make its mark in the Indian market. A few months ago, they had launched their energy drink in 10 cities in India.</a:t>
            </a:r>
          </a:p>
          <a:p>
            <a:pPr marL="571500" indent="-571500" algn="just">
              <a:buFont typeface="Arial" panose="020B0604020202020204" pitchFamily="34" charset="0"/>
              <a:buChar char="•"/>
            </a:pPr>
            <a:r>
              <a:rPr lang="en-US" sz="3200" b="0" i="0" dirty="0">
                <a:solidFill>
                  <a:srgbClr val="374151"/>
                </a:solidFill>
                <a:effectLst/>
                <a:cs typeface="Times New Roman" panose="02020603050405020304" pitchFamily="18" charset="0"/>
              </a:rPr>
              <a:t>Code X is a relatively new company or a smaller local brand that hasn't gained widespread recognition yet. Alternatively, it's also possible that the company is not well-known outside of Germany or it operates under a different name or spelling.</a:t>
            </a:r>
            <a:endParaRPr lang="en-IN" sz="3200" dirty="0">
              <a:cs typeface="Times New Roman" panose="02020603050405020304" pitchFamily="18" charset="0"/>
            </a:endParaRPr>
          </a:p>
        </p:txBody>
      </p:sp>
      <p:sp>
        <p:nvSpPr>
          <p:cNvPr id="18" name="TextBox 18"/>
          <p:cNvSpPr txBox="1"/>
          <p:nvPr/>
        </p:nvSpPr>
        <p:spPr>
          <a:xfrm>
            <a:off x="3908899" y="3624745"/>
            <a:ext cx="7132181" cy="379143"/>
          </a:xfrm>
          <a:prstGeom prst="rect">
            <a:avLst/>
          </a:prstGeom>
        </p:spPr>
        <p:txBody>
          <a:bodyPr lIns="0" tIns="0" rIns="0" bIns="0" rtlCol="0" anchor="t">
            <a:spAutoFit/>
          </a:bodyPr>
          <a:lstStyle/>
          <a:p>
            <a:pPr marL="0" lvl="0" indent="0" algn="l">
              <a:lnSpc>
                <a:spcPts val="3050"/>
              </a:lnSpc>
              <a:spcBef>
                <a:spcPct val="0"/>
              </a:spcBef>
            </a:pPr>
            <a:r>
              <a:rPr lang="en-US" sz="2210" spc="216" dirty="0">
                <a:solidFill>
                  <a:srgbClr val="231F20"/>
                </a:solidFill>
                <a:latin typeface="DM Sans"/>
              </a:rPr>
              <a:t>.</a:t>
            </a:r>
          </a:p>
        </p:txBody>
      </p:sp>
      <p:pic>
        <p:nvPicPr>
          <p:cNvPr id="1032" name="Picture 8" descr="Cocktail Codex Infographic by Danielle Grinberg on Dribbble">
            <a:extLst>
              <a:ext uri="{FF2B5EF4-FFF2-40B4-BE49-F238E27FC236}">
                <a16:creationId xmlns:a16="http://schemas.microsoft.com/office/drawing/2014/main" id="{B93A34FE-2BCF-A7B1-7C3C-E34A56A6931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8600" y="5937728"/>
            <a:ext cx="4903369" cy="364086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odex-ing® Biotech Ingredients | LinkedIn">
            <a:extLst>
              <a:ext uri="{FF2B5EF4-FFF2-40B4-BE49-F238E27FC236}">
                <a16:creationId xmlns:a16="http://schemas.microsoft.com/office/drawing/2014/main" id="{96767832-507B-720F-D708-EA0D3F7004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54200" y="952500"/>
            <a:ext cx="3488231" cy="4343400"/>
          </a:xfrm>
          <a:prstGeom prst="rect">
            <a:avLst/>
          </a:prstGeom>
          <a:noFill/>
          <a:ln>
            <a:solidFill>
              <a:schemeClr val="tx2">
                <a:lumMod val="40000"/>
                <a:lumOff val="60000"/>
              </a:schemeClr>
            </a:solidFill>
          </a:ln>
          <a:extLst>
            <a:ext uri="{909E8E84-426E-40DD-AFC4-6F175D3DCCD1}">
              <a14:hiddenFill xmlns:a14="http://schemas.microsoft.com/office/drawing/2010/main">
                <a:solidFill>
                  <a:srgbClr val="FFFFFF"/>
                </a:solidFill>
              </a14:hiddenFill>
            </a:ext>
          </a:extLst>
        </p:spPr>
      </p:pic>
      <p:sp>
        <p:nvSpPr>
          <p:cNvPr id="3" name="TextBox 13">
            <a:extLst>
              <a:ext uri="{FF2B5EF4-FFF2-40B4-BE49-F238E27FC236}">
                <a16:creationId xmlns:a16="http://schemas.microsoft.com/office/drawing/2014/main" id="{2C1C2F51-9985-5827-409E-895DE107D7D8}"/>
              </a:ext>
            </a:extLst>
          </p:cNvPr>
          <p:cNvSpPr txBox="1"/>
          <p:nvPr/>
        </p:nvSpPr>
        <p:spPr>
          <a:xfrm>
            <a:off x="3908899" y="393032"/>
            <a:ext cx="8610601" cy="828852"/>
          </a:xfrm>
          <a:prstGeom prst="rect">
            <a:avLst/>
          </a:prstGeom>
          <a:blipFill>
            <a:blip r:embed="rId5"/>
            <a:tile tx="0" ty="0" sx="100000" sy="100000" flip="none" algn="tl"/>
          </a:blipFill>
        </p:spPr>
        <p:style>
          <a:lnRef idx="2">
            <a:schemeClr val="accent5"/>
          </a:lnRef>
          <a:fillRef idx="1">
            <a:schemeClr val="lt1"/>
          </a:fillRef>
          <a:effectRef idx="0">
            <a:schemeClr val="accent5"/>
          </a:effectRef>
          <a:fontRef idx="minor">
            <a:schemeClr val="dk1"/>
          </a:fontRef>
        </p:style>
        <p:txBody>
          <a:bodyPr wrap="square" lIns="0" tIns="0" rIns="0" bIns="0" rtlCol="0" anchor="t">
            <a:spAutoFit/>
          </a:bodyPr>
          <a:lstStyle/>
          <a:p>
            <a:pPr algn="ctr">
              <a:lnSpc>
                <a:spcPct val="150000"/>
              </a:lnSpc>
            </a:pPr>
            <a:r>
              <a:rPr lang="en-US" sz="4000" b="1" spc="368" dirty="0">
                <a:solidFill>
                  <a:srgbClr val="231F20"/>
                </a:solidFill>
                <a:latin typeface="Calibri" panose="020F0502020204030204" pitchFamily="34" charset="0"/>
                <a:ea typeface="Calibri" panose="020F0502020204030204" pitchFamily="34" charset="0"/>
                <a:cs typeface="Calibri" panose="020F0502020204030204" pitchFamily="34" charset="0"/>
              </a:rPr>
              <a:t>ABOUT CODEX</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BEBA8EAE-BF5A-486C-A8C5-ECC9F3942E4B}">
                <a14:imgProps xmlns:a14="http://schemas.microsoft.com/office/drawing/2010/main">
                  <a14:imgLayer r:embed="rId3">
                    <a14:imgEffect>
                      <a14:artisticPencilGrayscale/>
                    </a14:imgEffect>
                  </a14:imgLayer>
                </a14:imgProps>
              </a:ext>
            </a:extLst>
          </a:blip>
          <a:srcRect t="21875" b="21875"/>
          <a:stretch>
            <a:fillRect/>
          </a:stretch>
        </p:blipFill>
        <p:spPr>
          <a:xfrm flipH="1" flipV="1">
            <a:off x="-677139" y="-1"/>
            <a:ext cx="18918624" cy="10287001"/>
          </a:xfrm>
          <a:prstGeom prst="rect">
            <a:avLst/>
          </a:prstGeom>
          <a:solidFill>
            <a:schemeClr val="accent5">
              <a:lumMod val="60000"/>
              <a:lumOff val="40000"/>
            </a:schemeClr>
          </a:solidFill>
          <a:effectLst>
            <a:glow rad="50800">
              <a:schemeClr val="accent5">
                <a:lumMod val="40000"/>
                <a:lumOff val="60000"/>
              </a:schemeClr>
            </a:glow>
          </a:effectLst>
        </p:spPr>
      </p:pic>
      <p:sp>
        <p:nvSpPr>
          <p:cNvPr id="3" name="Freeform 3"/>
          <p:cNvSpPr/>
          <p:nvPr/>
        </p:nvSpPr>
        <p:spPr>
          <a:xfrm>
            <a:off x="5307472" y="7255222"/>
            <a:ext cx="7494128" cy="2872673"/>
          </a:xfrm>
          <a:custGeom>
            <a:avLst/>
            <a:gdLst/>
            <a:ahLst/>
            <a:cxnLst/>
            <a:rect l="l" t="t" r="r" b="b"/>
            <a:pathLst>
              <a:path w="7673056" h="7673056">
                <a:moveTo>
                  <a:pt x="0" y="0"/>
                </a:moveTo>
                <a:lnTo>
                  <a:pt x="7673056" y="0"/>
                </a:lnTo>
                <a:lnTo>
                  <a:pt x="7673056" y="7673056"/>
                </a:lnTo>
                <a:lnTo>
                  <a:pt x="0" y="767305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8002686" y="6598540"/>
            <a:ext cx="2238367" cy="1973960"/>
          </a:xfrm>
          <a:custGeom>
            <a:avLst/>
            <a:gdLst/>
            <a:ahLst/>
            <a:cxnLst/>
            <a:rect l="l" t="t" r="r" b="b"/>
            <a:pathLst>
              <a:path w="2238367" h="2238367">
                <a:moveTo>
                  <a:pt x="0" y="0"/>
                </a:moveTo>
                <a:lnTo>
                  <a:pt x="2238368" y="0"/>
                </a:lnTo>
                <a:lnTo>
                  <a:pt x="2238368" y="2238367"/>
                </a:lnTo>
                <a:lnTo>
                  <a:pt x="0" y="223836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8633669" y="7115192"/>
            <a:ext cx="960682" cy="1052540"/>
          </a:xfrm>
          <a:custGeom>
            <a:avLst/>
            <a:gdLst/>
            <a:ahLst/>
            <a:cxnLst/>
            <a:rect l="l" t="t" r="r" b="b"/>
            <a:pathLst>
              <a:path w="960682" h="1052540">
                <a:moveTo>
                  <a:pt x="0" y="0"/>
                </a:moveTo>
                <a:lnTo>
                  <a:pt x="960682" y="0"/>
                </a:lnTo>
                <a:lnTo>
                  <a:pt x="960682" y="1052541"/>
                </a:lnTo>
                <a:lnTo>
                  <a:pt x="0" y="105254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6" name="Freeform 6"/>
          <p:cNvSpPr/>
          <p:nvPr/>
        </p:nvSpPr>
        <p:spPr>
          <a:xfrm>
            <a:off x="11539534" y="7766744"/>
            <a:ext cx="2238367" cy="1720156"/>
          </a:xfrm>
          <a:custGeom>
            <a:avLst/>
            <a:gdLst/>
            <a:ahLst/>
            <a:cxnLst/>
            <a:rect l="l" t="t" r="r" b="b"/>
            <a:pathLst>
              <a:path w="2238367" h="2238367">
                <a:moveTo>
                  <a:pt x="0" y="0"/>
                </a:moveTo>
                <a:lnTo>
                  <a:pt x="2238367" y="0"/>
                </a:lnTo>
                <a:lnTo>
                  <a:pt x="2238367" y="2238368"/>
                </a:lnTo>
                <a:lnTo>
                  <a:pt x="0" y="223836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a:off x="4510099" y="7766744"/>
            <a:ext cx="2238367" cy="1849154"/>
          </a:xfrm>
          <a:custGeom>
            <a:avLst/>
            <a:gdLst/>
            <a:ahLst/>
            <a:cxnLst/>
            <a:rect l="l" t="t" r="r" b="b"/>
            <a:pathLst>
              <a:path w="2238367" h="2238367">
                <a:moveTo>
                  <a:pt x="0" y="0"/>
                </a:moveTo>
                <a:lnTo>
                  <a:pt x="2238367" y="0"/>
                </a:lnTo>
                <a:lnTo>
                  <a:pt x="2238367" y="2238368"/>
                </a:lnTo>
                <a:lnTo>
                  <a:pt x="0" y="223836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4994936" y="7891202"/>
            <a:ext cx="1268693" cy="1211025"/>
          </a:xfrm>
          <a:custGeom>
            <a:avLst/>
            <a:gdLst/>
            <a:ahLst/>
            <a:cxnLst/>
            <a:rect l="l" t="t" r="r" b="b"/>
            <a:pathLst>
              <a:path w="1268693" h="1211025">
                <a:moveTo>
                  <a:pt x="0" y="0"/>
                </a:moveTo>
                <a:lnTo>
                  <a:pt x="1268693" y="0"/>
                </a:lnTo>
                <a:lnTo>
                  <a:pt x="1268693" y="1211025"/>
                </a:lnTo>
                <a:lnTo>
                  <a:pt x="0" y="121102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9" name="Freeform 9"/>
          <p:cNvSpPr/>
          <p:nvPr/>
        </p:nvSpPr>
        <p:spPr>
          <a:xfrm>
            <a:off x="12106315" y="7936159"/>
            <a:ext cx="1104804" cy="1121111"/>
          </a:xfrm>
          <a:custGeom>
            <a:avLst/>
            <a:gdLst/>
            <a:ahLst/>
            <a:cxnLst/>
            <a:rect l="l" t="t" r="r" b="b"/>
            <a:pathLst>
              <a:path w="1104804" h="1121111">
                <a:moveTo>
                  <a:pt x="0" y="0"/>
                </a:moveTo>
                <a:lnTo>
                  <a:pt x="1104805" y="0"/>
                </a:lnTo>
                <a:lnTo>
                  <a:pt x="1104805" y="1121111"/>
                </a:lnTo>
                <a:lnTo>
                  <a:pt x="0" y="1121111"/>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11" name="Freeform 11"/>
          <p:cNvSpPr/>
          <p:nvPr/>
        </p:nvSpPr>
        <p:spPr>
          <a:xfrm>
            <a:off x="1841490" y="2907380"/>
            <a:ext cx="3644910" cy="728531"/>
          </a:xfrm>
          <a:custGeom>
            <a:avLst/>
            <a:gdLst/>
            <a:ahLst/>
            <a:cxnLst/>
            <a:rect l="l" t="t" r="r" b="b"/>
            <a:pathLst>
              <a:path w="914964" h="170593">
                <a:moveTo>
                  <a:pt x="0" y="0"/>
                </a:moveTo>
                <a:lnTo>
                  <a:pt x="914964" y="0"/>
                </a:lnTo>
                <a:lnTo>
                  <a:pt x="914964" y="170593"/>
                </a:lnTo>
                <a:lnTo>
                  <a:pt x="0" y="170593"/>
                </a:lnTo>
                <a:close/>
              </a:path>
            </a:pathLst>
          </a:custGeom>
          <a:solidFill>
            <a:schemeClr val="bg1"/>
          </a:solidFill>
          <a:ln w="3175">
            <a:solidFill>
              <a:schemeClr val="bg1"/>
            </a:solidFill>
          </a:ln>
          <a:effectLst>
            <a:glow rad="127000">
              <a:schemeClr val="tx2">
                <a:lumMod val="60000"/>
                <a:lumOff val="40000"/>
              </a:schemeClr>
            </a:glow>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lstStyle/>
          <a:p>
            <a:pPr algn="ctr"/>
            <a:r>
              <a:rPr lang="en-US" dirty="0">
                <a:solidFill>
                  <a:schemeClr val="bg1"/>
                </a:solidFill>
              </a:rPr>
              <a:t>`</a:t>
            </a:r>
            <a:r>
              <a:rPr lang="en-US" sz="3200" b="1" dirty="0"/>
              <a:t>OBJECTIVE n ° 1</a:t>
            </a:r>
            <a:endParaRPr lang="en-IN" sz="3200" b="1" dirty="0"/>
          </a:p>
        </p:txBody>
      </p:sp>
      <p:sp>
        <p:nvSpPr>
          <p:cNvPr id="13" name="TextBox 13"/>
          <p:cNvSpPr txBox="1"/>
          <p:nvPr/>
        </p:nvSpPr>
        <p:spPr>
          <a:xfrm>
            <a:off x="3124200" y="495111"/>
            <a:ext cx="11315947" cy="827919"/>
          </a:xfrm>
          <a:prstGeom prst="rect">
            <a:avLst/>
          </a:prstGeom>
          <a:blipFill>
            <a:blip r:embed="rId14"/>
            <a:tile tx="0" ty="0" sx="100000" sy="100000" flip="none" algn="tl"/>
          </a:blipFill>
        </p:spPr>
        <p:style>
          <a:lnRef idx="2">
            <a:schemeClr val="accent5"/>
          </a:lnRef>
          <a:fillRef idx="1">
            <a:schemeClr val="lt1"/>
          </a:fillRef>
          <a:effectRef idx="0">
            <a:schemeClr val="accent5"/>
          </a:effectRef>
          <a:fontRef idx="minor">
            <a:schemeClr val="dk1"/>
          </a:fontRef>
        </p:style>
        <p:txBody>
          <a:bodyPr wrap="square" lIns="0" tIns="0" rIns="0" bIns="0" rtlCol="0" anchor="t">
            <a:spAutoFit/>
          </a:bodyPr>
          <a:lstStyle/>
          <a:p>
            <a:pPr algn="ctr">
              <a:lnSpc>
                <a:spcPct val="150000"/>
              </a:lnSpc>
            </a:pPr>
            <a:r>
              <a:rPr lang="en-US" sz="4000" b="1" spc="368" dirty="0">
                <a:solidFill>
                  <a:srgbClr val="231F20"/>
                </a:solidFill>
                <a:latin typeface="Calibri" panose="020F0502020204030204" pitchFamily="34" charset="0"/>
                <a:ea typeface="Calibri" panose="020F0502020204030204" pitchFamily="34" charset="0"/>
                <a:cs typeface="Calibri" panose="020F0502020204030204" pitchFamily="34" charset="0"/>
              </a:rPr>
              <a:t>GOALS AND OBJECTIVES</a:t>
            </a:r>
          </a:p>
        </p:txBody>
      </p:sp>
      <p:sp>
        <p:nvSpPr>
          <p:cNvPr id="14" name="TextBox 14"/>
          <p:cNvSpPr txBox="1"/>
          <p:nvPr/>
        </p:nvSpPr>
        <p:spPr>
          <a:xfrm>
            <a:off x="1830975" y="4045241"/>
            <a:ext cx="3350625" cy="3209981"/>
          </a:xfrm>
          <a:prstGeom prst="rect">
            <a:avLst/>
          </a:prstGeom>
          <a:gradFill>
            <a:gsLst>
              <a:gs pos="24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tx2">
                <a:lumMod val="60000"/>
                <a:lumOff val="40000"/>
              </a:schemeClr>
            </a:solidFill>
          </a:ln>
          <a:effectLst>
            <a:softEdge rad="31750"/>
          </a:effectLst>
        </p:spPr>
        <p:txBody>
          <a:bodyPr wrap="square" lIns="0" tIns="0" rIns="0" bIns="0" rtlCol="0" anchor="t">
            <a:spAutoFit/>
          </a:bodyPr>
          <a:lstStyle/>
          <a:p>
            <a:pPr marL="0" lvl="0" indent="0" algn="ctr">
              <a:lnSpc>
                <a:spcPts val="2774"/>
              </a:lnSpc>
              <a:spcBef>
                <a:spcPct val="0"/>
              </a:spcBef>
            </a:pPr>
            <a:r>
              <a:rPr lang="en-US" sz="2000" spc="197" dirty="0">
                <a:solidFill>
                  <a:srgbClr val="231F20"/>
                </a:solidFill>
                <a:ea typeface="Calibri" panose="020F0502020204030204" pitchFamily="34" charset="0"/>
                <a:cs typeface="Calibri" panose="020F0502020204030204" pitchFamily="34" charset="0"/>
              </a:rPr>
              <a:t>The main primary objective is to generate the primary insights based on the survey responses. Our main motto is to generate a good number of appealing information for further development </a:t>
            </a:r>
          </a:p>
        </p:txBody>
      </p:sp>
      <p:sp>
        <p:nvSpPr>
          <p:cNvPr id="32" name="Freeform 11">
            <a:extLst>
              <a:ext uri="{FF2B5EF4-FFF2-40B4-BE49-F238E27FC236}">
                <a16:creationId xmlns:a16="http://schemas.microsoft.com/office/drawing/2014/main" id="{BE805850-1AD2-44CC-D006-F8481D292AA7}"/>
              </a:ext>
            </a:extLst>
          </p:cNvPr>
          <p:cNvSpPr/>
          <p:nvPr/>
        </p:nvSpPr>
        <p:spPr>
          <a:xfrm>
            <a:off x="7010400" y="2918297"/>
            <a:ext cx="4267200" cy="728531"/>
          </a:xfrm>
          <a:custGeom>
            <a:avLst/>
            <a:gdLst/>
            <a:ahLst/>
            <a:cxnLst/>
            <a:rect l="l" t="t" r="r" b="b"/>
            <a:pathLst>
              <a:path w="914964" h="170593">
                <a:moveTo>
                  <a:pt x="0" y="0"/>
                </a:moveTo>
                <a:lnTo>
                  <a:pt x="914964" y="0"/>
                </a:lnTo>
                <a:lnTo>
                  <a:pt x="914964" y="170593"/>
                </a:lnTo>
                <a:lnTo>
                  <a:pt x="0" y="170593"/>
                </a:lnTo>
                <a:close/>
              </a:path>
            </a:pathLst>
          </a:custGeom>
          <a:solidFill>
            <a:schemeClr val="bg1"/>
          </a:solidFill>
          <a:ln w="3175">
            <a:solidFill>
              <a:schemeClr val="bg1"/>
            </a:solidFill>
          </a:ln>
          <a:effectLst>
            <a:glow rad="127000">
              <a:schemeClr val="tx2">
                <a:lumMod val="60000"/>
                <a:lumOff val="40000"/>
              </a:schemeClr>
            </a:glow>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lstStyle/>
          <a:p>
            <a:pPr algn="ctr"/>
            <a:r>
              <a:rPr lang="en-US" dirty="0">
                <a:solidFill>
                  <a:schemeClr val="bg1"/>
                </a:solidFill>
              </a:rPr>
              <a:t>`</a:t>
            </a:r>
            <a:r>
              <a:rPr lang="en-US" sz="3200" b="1" dirty="0"/>
              <a:t>OBJECTIVE n ° 2</a:t>
            </a:r>
            <a:endParaRPr lang="en-IN" sz="3200" b="1" dirty="0"/>
          </a:p>
        </p:txBody>
      </p:sp>
      <p:sp>
        <p:nvSpPr>
          <p:cNvPr id="33" name="Freeform 11">
            <a:extLst>
              <a:ext uri="{FF2B5EF4-FFF2-40B4-BE49-F238E27FC236}">
                <a16:creationId xmlns:a16="http://schemas.microsoft.com/office/drawing/2014/main" id="{E894C170-2D14-DAF8-0A9C-C1E02F0126FC}"/>
              </a:ext>
            </a:extLst>
          </p:cNvPr>
          <p:cNvSpPr/>
          <p:nvPr/>
        </p:nvSpPr>
        <p:spPr>
          <a:xfrm>
            <a:off x="13340758" y="2907380"/>
            <a:ext cx="3543344" cy="739448"/>
          </a:xfrm>
          <a:custGeom>
            <a:avLst/>
            <a:gdLst/>
            <a:ahLst/>
            <a:cxnLst/>
            <a:rect l="l" t="t" r="r" b="b"/>
            <a:pathLst>
              <a:path w="914964" h="170593">
                <a:moveTo>
                  <a:pt x="0" y="0"/>
                </a:moveTo>
                <a:lnTo>
                  <a:pt x="914964" y="0"/>
                </a:lnTo>
                <a:lnTo>
                  <a:pt x="914964" y="170593"/>
                </a:lnTo>
                <a:lnTo>
                  <a:pt x="0" y="170593"/>
                </a:lnTo>
                <a:close/>
              </a:path>
            </a:pathLst>
          </a:custGeom>
          <a:solidFill>
            <a:schemeClr val="bg1"/>
          </a:solidFill>
          <a:ln w="3175">
            <a:solidFill>
              <a:schemeClr val="bg1"/>
            </a:solidFill>
          </a:ln>
          <a:effectLst>
            <a:glow rad="127000">
              <a:schemeClr val="tx2">
                <a:lumMod val="60000"/>
                <a:lumOff val="40000"/>
              </a:schemeClr>
            </a:glow>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lstStyle/>
          <a:p>
            <a:pPr algn="ctr"/>
            <a:r>
              <a:rPr lang="en-US" dirty="0">
                <a:solidFill>
                  <a:schemeClr val="bg1"/>
                </a:solidFill>
              </a:rPr>
              <a:t>`</a:t>
            </a:r>
            <a:r>
              <a:rPr lang="en-US" sz="3200" b="1" dirty="0"/>
              <a:t>OBJECTIVE n ° 3  </a:t>
            </a:r>
            <a:endParaRPr lang="en-IN" sz="3200" b="1" dirty="0"/>
          </a:p>
        </p:txBody>
      </p:sp>
      <p:sp>
        <p:nvSpPr>
          <p:cNvPr id="12" name="TextBox 14">
            <a:extLst>
              <a:ext uri="{FF2B5EF4-FFF2-40B4-BE49-F238E27FC236}">
                <a16:creationId xmlns:a16="http://schemas.microsoft.com/office/drawing/2014/main" id="{7267B741-C140-30BC-F101-858A6481C0AF}"/>
              </a:ext>
            </a:extLst>
          </p:cNvPr>
          <p:cNvSpPr txBox="1"/>
          <p:nvPr/>
        </p:nvSpPr>
        <p:spPr>
          <a:xfrm flipH="1">
            <a:off x="7162798" y="4101190"/>
            <a:ext cx="4038601" cy="2497350"/>
          </a:xfrm>
          <a:prstGeom prst="rect">
            <a:avLst/>
          </a:prstGeom>
          <a:gradFill>
            <a:gsLst>
              <a:gs pos="8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tx2">
                <a:lumMod val="60000"/>
                <a:lumOff val="40000"/>
              </a:schemeClr>
            </a:solidFill>
          </a:ln>
        </p:spPr>
        <p:txBody>
          <a:bodyPr wrap="square" lIns="0" tIns="0" rIns="0" bIns="0" rtlCol="0" anchor="t">
            <a:spAutoFit/>
          </a:bodyPr>
          <a:lstStyle/>
          <a:p>
            <a:pPr marL="0" lvl="0" indent="0" algn="ctr">
              <a:lnSpc>
                <a:spcPts val="2774"/>
              </a:lnSpc>
              <a:spcBef>
                <a:spcPct val="0"/>
              </a:spcBef>
            </a:pPr>
            <a:r>
              <a:rPr lang="en-US" sz="2000" spc="197" dirty="0">
                <a:solidFill>
                  <a:srgbClr val="231F20"/>
                </a:solidFill>
              </a:rPr>
              <a:t>Taking into consideration a furthermore advancement is needed in the field of additional market research. Which is the key influencing agent of business for its growth.</a:t>
            </a:r>
          </a:p>
        </p:txBody>
      </p:sp>
      <p:sp>
        <p:nvSpPr>
          <p:cNvPr id="17" name="TextBox 14">
            <a:extLst>
              <a:ext uri="{FF2B5EF4-FFF2-40B4-BE49-F238E27FC236}">
                <a16:creationId xmlns:a16="http://schemas.microsoft.com/office/drawing/2014/main" id="{6305DEB8-4D43-D3B4-304F-325DEAFD0E63}"/>
              </a:ext>
            </a:extLst>
          </p:cNvPr>
          <p:cNvSpPr txBox="1"/>
          <p:nvPr/>
        </p:nvSpPr>
        <p:spPr>
          <a:xfrm flipH="1">
            <a:off x="13340754" y="4101191"/>
            <a:ext cx="3543346" cy="2850524"/>
          </a:xfrm>
          <a:prstGeom prst="rect">
            <a:avLst/>
          </a:prstGeom>
          <a:gradFill>
            <a:gsLst>
              <a:gs pos="21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tx2">
                <a:lumMod val="60000"/>
                <a:lumOff val="40000"/>
              </a:schemeClr>
            </a:solidFill>
          </a:ln>
          <a:effectLst/>
        </p:spPr>
        <p:txBody>
          <a:bodyPr wrap="square" lIns="0" tIns="0" rIns="0" bIns="0" rtlCol="0" anchor="t">
            <a:spAutoFit/>
          </a:bodyPr>
          <a:lstStyle/>
          <a:p>
            <a:pPr lvl="0" algn="ctr">
              <a:lnSpc>
                <a:spcPts val="2774"/>
              </a:lnSpc>
              <a:spcBef>
                <a:spcPct val="0"/>
              </a:spcBef>
            </a:pPr>
            <a:r>
              <a:rPr lang="en-US" sz="2000" spc="197" dirty="0">
                <a:solidFill>
                  <a:srgbClr val="231F20"/>
                </a:solidFill>
              </a:rPr>
              <a:t>To support codex beverage company so as to expand its business in India as a better brand </a:t>
            </a:r>
            <a:r>
              <a:rPr lang="en-US" sz="2000" spc="197" dirty="0" err="1">
                <a:solidFill>
                  <a:srgbClr val="231F20"/>
                </a:solidFill>
              </a:rPr>
              <a:t>amoung</a:t>
            </a:r>
            <a:r>
              <a:rPr lang="en-US" sz="2000" spc="197" dirty="0">
                <a:solidFill>
                  <a:srgbClr val="231F20"/>
                </a:solidFill>
              </a:rPr>
              <a:t> the existing competitors  by providing various informative data driven decisions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2438400" y="495300"/>
            <a:ext cx="13944600" cy="827919"/>
          </a:xfrm>
          <a:prstGeom prst="rect">
            <a:avLst/>
          </a:prstGeom>
          <a:blipFill>
            <a:blip r:embed="rId4"/>
            <a:tile tx="0" ty="0" sx="100000" sy="100000" flip="none" algn="tl"/>
          </a:blipFill>
          <a:ln>
            <a:solidFill>
              <a:schemeClr val="accent1"/>
            </a:solidFill>
          </a:ln>
          <a:effectLst>
            <a:softEdge rad="12700"/>
          </a:effectLst>
        </p:spPr>
        <p:txBody>
          <a:bodyPr wrap="square" lIns="0" tIns="0" rIns="0" bIns="0" rtlCol="0" anchor="t">
            <a:spAutoFit/>
          </a:bodyPr>
          <a:lstStyle/>
          <a:p>
            <a:pPr algn="ctr">
              <a:lnSpc>
                <a:spcPct val="150000"/>
              </a:lnSpc>
            </a:pPr>
            <a:r>
              <a:rPr lang="en-US" sz="4000" b="1" spc="368" dirty="0">
                <a:solidFill>
                  <a:srgbClr val="231F20"/>
                </a:solidFill>
              </a:rPr>
              <a:t>SCHEMATIC VIEW OF DATA (DATA MODELLING)</a:t>
            </a:r>
          </a:p>
        </p:txBody>
      </p:sp>
      <p:pic>
        <p:nvPicPr>
          <p:cNvPr id="8" name="Picture 7">
            <a:extLst>
              <a:ext uri="{FF2B5EF4-FFF2-40B4-BE49-F238E27FC236}">
                <a16:creationId xmlns:a16="http://schemas.microsoft.com/office/drawing/2014/main" id="{A565C1DD-45E0-C863-7CF9-2382D8EC3D0A}"/>
              </a:ext>
            </a:extLst>
          </p:cNvPr>
          <p:cNvPicPr>
            <a:picLocks noChangeAspect="1"/>
          </p:cNvPicPr>
          <p:nvPr/>
        </p:nvPicPr>
        <p:blipFill rotWithShape="1">
          <a:blip r:embed="rId5"/>
          <a:srcRect l="12336" t="11805" r="25010" b="14448"/>
          <a:stretch/>
        </p:blipFill>
        <p:spPr>
          <a:xfrm>
            <a:off x="3581400" y="2247900"/>
            <a:ext cx="10672520" cy="706595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BEBA8EAE-BF5A-486C-A8C5-ECC9F3942E4B}">
                <a14:imgProps xmlns:a14="http://schemas.microsoft.com/office/drawing/2010/main">
                  <a14:imgLayer r:embed="rId3">
                    <a14:imgEffect>
                      <a14:artisticPencilGrayscale/>
                    </a14:imgEffect>
                  </a14:imgLayer>
                </a14:imgProps>
              </a:ext>
            </a:extLst>
          </a:blip>
          <a:srcRect t="21875" b="21875"/>
          <a:stretch>
            <a:fillRect/>
          </a:stretch>
        </p:blipFill>
        <p:spPr>
          <a:xfrm flipH="1" flipV="1">
            <a:off x="-630624" y="0"/>
            <a:ext cx="18918624" cy="10287001"/>
          </a:xfrm>
          <a:prstGeom prst="rect">
            <a:avLst/>
          </a:prstGeom>
          <a:ln>
            <a:noFill/>
          </a:ln>
          <a:effectLst>
            <a:softEdge rad="112500"/>
          </a:effectLst>
        </p:spPr>
      </p:pic>
      <p:sp>
        <p:nvSpPr>
          <p:cNvPr id="5" name="Freeform 5"/>
          <p:cNvSpPr/>
          <p:nvPr/>
        </p:nvSpPr>
        <p:spPr>
          <a:xfrm>
            <a:off x="8663659" y="6071953"/>
            <a:ext cx="960682" cy="1052540"/>
          </a:xfrm>
          <a:custGeom>
            <a:avLst/>
            <a:gdLst/>
            <a:ahLst/>
            <a:cxnLst/>
            <a:rect l="l" t="t" r="r" b="b"/>
            <a:pathLst>
              <a:path w="960682" h="1052540">
                <a:moveTo>
                  <a:pt x="0" y="0"/>
                </a:moveTo>
                <a:lnTo>
                  <a:pt x="960682" y="0"/>
                </a:lnTo>
                <a:lnTo>
                  <a:pt x="960682" y="1052541"/>
                </a:lnTo>
                <a:lnTo>
                  <a:pt x="0" y="105254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4994936" y="7891202"/>
            <a:ext cx="1268693" cy="1211025"/>
          </a:xfrm>
          <a:custGeom>
            <a:avLst/>
            <a:gdLst/>
            <a:ahLst/>
            <a:cxnLst/>
            <a:rect l="l" t="t" r="r" b="b"/>
            <a:pathLst>
              <a:path w="1268693" h="1211025">
                <a:moveTo>
                  <a:pt x="0" y="0"/>
                </a:moveTo>
                <a:lnTo>
                  <a:pt x="1268693" y="0"/>
                </a:lnTo>
                <a:lnTo>
                  <a:pt x="1268693" y="1211025"/>
                </a:lnTo>
                <a:lnTo>
                  <a:pt x="0" y="121102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Freeform 9"/>
          <p:cNvSpPr/>
          <p:nvPr/>
        </p:nvSpPr>
        <p:spPr>
          <a:xfrm>
            <a:off x="12106315" y="7936159"/>
            <a:ext cx="1104804" cy="1121111"/>
          </a:xfrm>
          <a:custGeom>
            <a:avLst/>
            <a:gdLst/>
            <a:ahLst/>
            <a:cxnLst/>
            <a:rect l="l" t="t" r="r" b="b"/>
            <a:pathLst>
              <a:path w="1104804" h="1121111">
                <a:moveTo>
                  <a:pt x="0" y="0"/>
                </a:moveTo>
                <a:lnTo>
                  <a:pt x="1104805" y="0"/>
                </a:lnTo>
                <a:lnTo>
                  <a:pt x="1104805" y="1121111"/>
                </a:lnTo>
                <a:lnTo>
                  <a:pt x="0" y="112111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1" name="Freeform 11"/>
          <p:cNvSpPr/>
          <p:nvPr/>
        </p:nvSpPr>
        <p:spPr>
          <a:xfrm>
            <a:off x="1066800" y="2028932"/>
            <a:ext cx="4125079" cy="804322"/>
          </a:xfrm>
          <a:custGeom>
            <a:avLst/>
            <a:gdLst/>
            <a:ahLst/>
            <a:cxnLst/>
            <a:rect l="l" t="t" r="r" b="b"/>
            <a:pathLst>
              <a:path w="914964" h="170593">
                <a:moveTo>
                  <a:pt x="0" y="0"/>
                </a:moveTo>
                <a:lnTo>
                  <a:pt x="914964" y="0"/>
                </a:lnTo>
                <a:lnTo>
                  <a:pt x="914964" y="170593"/>
                </a:lnTo>
                <a:lnTo>
                  <a:pt x="0" y="170593"/>
                </a:lnTo>
                <a:close/>
              </a:path>
            </a:pathLst>
          </a:custGeom>
          <a:solidFill>
            <a:schemeClr val="bg1"/>
          </a:solidFill>
          <a:ln w="3175">
            <a:solidFill>
              <a:schemeClr val="bg1"/>
            </a:solidFill>
          </a:ln>
          <a:effectLst>
            <a:glow rad="127000">
              <a:schemeClr val="tx2">
                <a:lumMod val="60000"/>
                <a:lumOff val="40000"/>
              </a:schemeClr>
            </a:glow>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lstStyle/>
          <a:p>
            <a:pPr lvl="1" algn="just"/>
            <a:r>
              <a:rPr lang="en-US" sz="2400" b="1" dirty="0"/>
              <a:t>Preliminary Research</a:t>
            </a:r>
            <a:endParaRPr lang="en-IN" sz="2400" b="1" dirty="0"/>
          </a:p>
        </p:txBody>
      </p:sp>
      <p:sp>
        <p:nvSpPr>
          <p:cNvPr id="13" name="TextBox 13"/>
          <p:cNvSpPr txBox="1"/>
          <p:nvPr/>
        </p:nvSpPr>
        <p:spPr>
          <a:xfrm>
            <a:off x="2929485" y="484431"/>
            <a:ext cx="11468347" cy="827919"/>
          </a:xfrm>
          <a:prstGeom prst="rect">
            <a:avLst/>
          </a:prstGeom>
          <a:blipFill>
            <a:blip r:embed="rId10"/>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4000" b="1" spc="368" dirty="0">
                <a:solidFill>
                  <a:srgbClr val="231F20"/>
                </a:solidFill>
              </a:rPr>
              <a:t>STAGES IN THE PROJECT</a:t>
            </a:r>
          </a:p>
        </p:txBody>
      </p:sp>
      <p:sp>
        <p:nvSpPr>
          <p:cNvPr id="14" name="TextBox 14"/>
          <p:cNvSpPr txBox="1"/>
          <p:nvPr/>
        </p:nvSpPr>
        <p:spPr>
          <a:xfrm>
            <a:off x="1830975" y="4045241"/>
            <a:ext cx="3360904" cy="342914"/>
          </a:xfrm>
          <a:prstGeom prst="rect">
            <a:avLst/>
          </a:prstGeom>
        </p:spPr>
        <p:txBody>
          <a:bodyPr lIns="0" tIns="0" rIns="0" bIns="0" rtlCol="0" anchor="t">
            <a:spAutoFit/>
          </a:bodyPr>
          <a:lstStyle/>
          <a:p>
            <a:pPr marL="0" lvl="0" indent="0" algn="ctr">
              <a:lnSpc>
                <a:spcPts val="2774"/>
              </a:lnSpc>
              <a:spcBef>
                <a:spcPct val="0"/>
              </a:spcBef>
            </a:pPr>
            <a:endParaRPr lang="en-US" sz="2010" spc="197" dirty="0">
              <a:solidFill>
                <a:srgbClr val="231F20"/>
              </a:solidFill>
              <a:latin typeface="DM Sans"/>
            </a:endParaRPr>
          </a:p>
        </p:txBody>
      </p:sp>
      <p:sp>
        <p:nvSpPr>
          <p:cNvPr id="32" name="Freeform 11">
            <a:extLst>
              <a:ext uri="{FF2B5EF4-FFF2-40B4-BE49-F238E27FC236}">
                <a16:creationId xmlns:a16="http://schemas.microsoft.com/office/drawing/2014/main" id="{BE805850-1AD2-44CC-D006-F8481D292AA7}"/>
              </a:ext>
            </a:extLst>
          </p:cNvPr>
          <p:cNvSpPr/>
          <p:nvPr/>
        </p:nvSpPr>
        <p:spPr>
          <a:xfrm>
            <a:off x="6263629" y="2061368"/>
            <a:ext cx="5375453" cy="804321"/>
          </a:xfrm>
          <a:custGeom>
            <a:avLst/>
            <a:gdLst/>
            <a:ahLst/>
            <a:cxnLst/>
            <a:rect l="l" t="t" r="r" b="b"/>
            <a:pathLst>
              <a:path w="914964" h="170593">
                <a:moveTo>
                  <a:pt x="0" y="0"/>
                </a:moveTo>
                <a:lnTo>
                  <a:pt x="914964" y="0"/>
                </a:lnTo>
                <a:lnTo>
                  <a:pt x="914964" y="170593"/>
                </a:lnTo>
                <a:lnTo>
                  <a:pt x="0" y="170593"/>
                </a:lnTo>
                <a:close/>
              </a:path>
            </a:pathLst>
          </a:custGeom>
          <a:solidFill>
            <a:schemeClr val="bg1"/>
          </a:solidFill>
          <a:ln w="3175">
            <a:solidFill>
              <a:schemeClr val="bg1"/>
            </a:solidFill>
          </a:ln>
          <a:effectLst>
            <a:glow rad="127000">
              <a:schemeClr val="tx2">
                <a:lumMod val="60000"/>
                <a:lumOff val="40000"/>
              </a:schemeClr>
            </a:glow>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lstStyle/>
          <a:p>
            <a:pPr algn="ctr"/>
            <a:r>
              <a:rPr lang="en-US" sz="2400" b="1" dirty="0"/>
              <a:t>Secondary research</a:t>
            </a:r>
            <a:endParaRPr lang="en-IN" sz="2400" b="1" dirty="0"/>
          </a:p>
        </p:txBody>
      </p:sp>
      <p:sp>
        <p:nvSpPr>
          <p:cNvPr id="33" name="Freeform 11">
            <a:extLst>
              <a:ext uri="{FF2B5EF4-FFF2-40B4-BE49-F238E27FC236}">
                <a16:creationId xmlns:a16="http://schemas.microsoft.com/office/drawing/2014/main" id="{E894C170-2D14-DAF8-0A9C-C1E02F0126FC}"/>
              </a:ext>
            </a:extLst>
          </p:cNvPr>
          <p:cNvSpPr/>
          <p:nvPr/>
        </p:nvSpPr>
        <p:spPr>
          <a:xfrm>
            <a:off x="12801600" y="2041600"/>
            <a:ext cx="4419600" cy="752116"/>
          </a:xfrm>
          <a:custGeom>
            <a:avLst/>
            <a:gdLst/>
            <a:ahLst/>
            <a:cxnLst/>
            <a:rect l="l" t="t" r="r" b="b"/>
            <a:pathLst>
              <a:path w="914964" h="170593">
                <a:moveTo>
                  <a:pt x="0" y="0"/>
                </a:moveTo>
                <a:lnTo>
                  <a:pt x="914964" y="0"/>
                </a:lnTo>
                <a:lnTo>
                  <a:pt x="914964" y="170593"/>
                </a:lnTo>
                <a:lnTo>
                  <a:pt x="0" y="170593"/>
                </a:lnTo>
                <a:close/>
              </a:path>
            </a:pathLst>
          </a:custGeom>
          <a:solidFill>
            <a:schemeClr val="bg1"/>
          </a:solidFill>
          <a:ln w="3175">
            <a:solidFill>
              <a:schemeClr val="bg1"/>
            </a:solidFill>
          </a:ln>
          <a:effectLst>
            <a:glow rad="127000">
              <a:schemeClr val="tx2">
                <a:lumMod val="60000"/>
                <a:lumOff val="40000"/>
              </a:schemeClr>
            </a:glow>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lstStyle/>
          <a:p>
            <a:pPr algn="ctr"/>
            <a:r>
              <a:rPr lang="en-IN" sz="2400" b="1" dirty="0"/>
              <a:t>Recommendations</a:t>
            </a:r>
          </a:p>
        </p:txBody>
      </p:sp>
      <p:pic>
        <p:nvPicPr>
          <p:cNvPr id="12" name="Picture 11">
            <a:extLst>
              <a:ext uri="{FF2B5EF4-FFF2-40B4-BE49-F238E27FC236}">
                <a16:creationId xmlns:a16="http://schemas.microsoft.com/office/drawing/2014/main" id="{A29C77A9-1ECB-D443-D739-02E82C07BDFE}"/>
              </a:ext>
            </a:extLst>
          </p:cNvPr>
          <p:cNvPicPr>
            <a:picLocks noChangeAspect="1"/>
          </p:cNvPicPr>
          <p:nvPr/>
        </p:nvPicPr>
        <p:blipFill rotWithShape="1">
          <a:blip r:embed="rId11">
            <a:extLst>
              <a:ext uri="{28A0092B-C50C-407E-A947-70E740481C1C}">
                <a14:useLocalDpi xmlns:a14="http://schemas.microsoft.com/office/drawing/2010/main" val="0"/>
              </a:ext>
            </a:extLst>
          </a:blip>
          <a:srcRect l="34401" t="20371" r="38548" b="36574"/>
          <a:stretch/>
        </p:blipFill>
        <p:spPr>
          <a:xfrm>
            <a:off x="0" y="3009900"/>
            <a:ext cx="6019800" cy="6394722"/>
          </a:xfrm>
          <a:prstGeom prst="rect">
            <a:avLst/>
          </a:prstGeom>
        </p:spPr>
      </p:pic>
      <p:pic>
        <p:nvPicPr>
          <p:cNvPr id="17" name="Picture 16">
            <a:extLst>
              <a:ext uri="{FF2B5EF4-FFF2-40B4-BE49-F238E27FC236}">
                <a16:creationId xmlns:a16="http://schemas.microsoft.com/office/drawing/2014/main" id="{6527DEE4-4BC3-89AC-4ED5-912023E20B98}"/>
              </a:ext>
            </a:extLst>
          </p:cNvPr>
          <p:cNvPicPr>
            <a:picLocks noChangeAspect="1"/>
          </p:cNvPicPr>
          <p:nvPr/>
        </p:nvPicPr>
        <p:blipFill rotWithShape="1">
          <a:blip r:embed="rId12">
            <a:extLst>
              <a:ext uri="{28A0092B-C50C-407E-A947-70E740481C1C}">
                <a14:useLocalDpi xmlns:a14="http://schemas.microsoft.com/office/drawing/2010/main" val="0"/>
              </a:ext>
            </a:extLst>
          </a:blip>
          <a:srcRect l="29113" t="47444" r="44339" b="41048"/>
          <a:stretch/>
        </p:blipFill>
        <p:spPr>
          <a:xfrm>
            <a:off x="6743432" y="3335615"/>
            <a:ext cx="4895650" cy="1426885"/>
          </a:xfrm>
          <a:prstGeom prst="rect">
            <a:avLst/>
          </a:prstGeom>
        </p:spPr>
      </p:pic>
      <p:pic>
        <p:nvPicPr>
          <p:cNvPr id="3" name="Picture 2">
            <a:extLst>
              <a:ext uri="{FF2B5EF4-FFF2-40B4-BE49-F238E27FC236}">
                <a16:creationId xmlns:a16="http://schemas.microsoft.com/office/drawing/2014/main" id="{71ED13E9-3714-D05A-52D0-E21B645C865D}"/>
              </a:ext>
            </a:extLst>
          </p:cNvPr>
          <p:cNvPicPr>
            <a:picLocks noChangeAspect="1"/>
          </p:cNvPicPr>
          <p:nvPr/>
        </p:nvPicPr>
        <p:blipFill rotWithShape="1">
          <a:blip r:embed="rId12">
            <a:extLst>
              <a:ext uri="{28A0092B-C50C-407E-A947-70E740481C1C}">
                <a14:useLocalDpi xmlns:a14="http://schemas.microsoft.com/office/drawing/2010/main" val="0"/>
              </a:ext>
            </a:extLst>
          </a:blip>
          <a:srcRect l="28622" t="57569" r="38756" b="15447"/>
          <a:stretch/>
        </p:blipFill>
        <p:spPr>
          <a:xfrm>
            <a:off x="12268203" y="3413354"/>
            <a:ext cx="5410198" cy="3061207"/>
          </a:xfrm>
          <a:prstGeom prst="rect">
            <a:avLst/>
          </a:prstGeom>
        </p:spPr>
      </p:pic>
      <p:sp>
        <p:nvSpPr>
          <p:cNvPr id="19" name="Arrow: Right 18">
            <a:extLst>
              <a:ext uri="{FF2B5EF4-FFF2-40B4-BE49-F238E27FC236}">
                <a16:creationId xmlns:a16="http://schemas.microsoft.com/office/drawing/2014/main" id="{E491821E-6845-8794-D73F-57ECCD196727}"/>
              </a:ext>
            </a:extLst>
          </p:cNvPr>
          <p:cNvSpPr/>
          <p:nvPr/>
        </p:nvSpPr>
        <p:spPr>
          <a:xfrm>
            <a:off x="5494264" y="2249728"/>
            <a:ext cx="525536" cy="38440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Arrow: Right 19">
            <a:extLst>
              <a:ext uri="{FF2B5EF4-FFF2-40B4-BE49-F238E27FC236}">
                <a16:creationId xmlns:a16="http://schemas.microsoft.com/office/drawing/2014/main" id="{4621C803-4CF6-EB4C-9E58-F8764B4637FC}"/>
              </a:ext>
            </a:extLst>
          </p:cNvPr>
          <p:cNvSpPr/>
          <p:nvPr/>
        </p:nvSpPr>
        <p:spPr>
          <a:xfrm>
            <a:off x="11882911" y="2201181"/>
            <a:ext cx="842489" cy="43295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42105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33580" y="5711"/>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grpSp>
        <p:nvGrpSpPr>
          <p:cNvPr id="13" name="Group 13"/>
          <p:cNvGrpSpPr/>
          <p:nvPr/>
        </p:nvGrpSpPr>
        <p:grpSpPr>
          <a:xfrm>
            <a:off x="6667353" y="2392485"/>
            <a:ext cx="8938419" cy="4539424"/>
            <a:chOff x="0" y="-63836"/>
            <a:chExt cx="1764280" cy="876636"/>
          </a:xfrm>
        </p:grpSpPr>
        <p:sp>
          <p:nvSpPr>
            <p:cNvPr id="14" name="Freeform 14"/>
            <p:cNvSpPr/>
            <p:nvPr/>
          </p:nvSpPr>
          <p:spPr>
            <a:xfrm>
              <a:off x="19584" y="-63836"/>
              <a:ext cx="1744696" cy="531265"/>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pPr marL="342900" indent="-342900" algn="just">
                <a:buFont typeface="Arial" panose="020B0604020202020204" pitchFamily="34" charset="0"/>
                <a:buChar char="•"/>
              </a:pPr>
              <a:r>
                <a:rPr lang="en-IN" sz="2400" dirty="0"/>
                <a:t>Based on gender Our codex energy drink is </a:t>
              </a:r>
              <a:r>
                <a:rPr lang="en-IN" sz="2400" dirty="0" err="1"/>
                <a:t>prefered</a:t>
              </a:r>
              <a:r>
                <a:rPr lang="en-IN" sz="2400" dirty="0"/>
                <a:t> mostly by </a:t>
              </a:r>
              <a:r>
                <a:rPr lang="en-IN" sz="2400" b="1" dirty="0"/>
                <a:t>Male</a:t>
              </a:r>
              <a:r>
                <a:rPr lang="en-IN" sz="2400" dirty="0"/>
                <a:t> </a:t>
              </a:r>
            </a:p>
            <a:p>
              <a:pPr marL="342900" indent="-342900" algn="just">
                <a:buFont typeface="Arial" panose="020B0604020202020204" pitchFamily="34" charset="0"/>
                <a:buChar char="•"/>
              </a:pPr>
              <a:r>
                <a:rPr lang="en-IN" sz="2400" dirty="0"/>
                <a:t>Among all the various age group persons preference keeping aside it is consumed by male persons at an age group of </a:t>
              </a:r>
              <a:r>
                <a:rPr lang="en-IN" sz="2400" b="1" dirty="0"/>
                <a:t>19-30</a:t>
              </a:r>
              <a:r>
                <a:rPr lang="en-IN" sz="2400" dirty="0"/>
                <a:t>. </a:t>
              </a:r>
            </a:p>
          </p:txBody>
        </p:sp>
        <p:sp>
          <p:nvSpPr>
            <p:cNvPr id="15" name="TextBox 15"/>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grpSp>
        <p:nvGrpSpPr>
          <p:cNvPr id="21" name="Group 21"/>
          <p:cNvGrpSpPr/>
          <p:nvPr/>
        </p:nvGrpSpPr>
        <p:grpSpPr>
          <a:xfrm>
            <a:off x="1570923" y="6410851"/>
            <a:ext cx="8839201" cy="2967328"/>
            <a:chOff x="0" y="0"/>
            <a:chExt cx="1744696" cy="542290"/>
          </a:xfrm>
        </p:grpSpPr>
        <p:sp>
          <p:nvSpPr>
            <p:cNvPr id="22" name="Freeform 22"/>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sp>
        <p:sp>
          <p:nvSpPr>
            <p:cNvPr id="23" name="TextBox 23"/>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24" name="TextBox 24"/>
          <p:cNvSpPr txBox="1"/>
          <p:nvPr/>
        </p:nvSpPr>
        <p:spPr>
          <a:xfrm>
            <a:off x="1846844" y="6667500"/>
            <a:ext cx="8211556" cy="2085699"/>
          </a:xfrm>
          <a:prstGeom prst="rect">
            <a:avLst/>
          </a:prstGeom>
        </p:spPr>
        <p:txBody>
          <a:bodyPr wrap="square" lIns="0" tIns="0" rIns="0" bIns="0" rtlCol="0" anchor="t">
            <a:spAutoFit/>
          </a:bodyPr>
          <a:lstStyle/>
          <a:p>
            <a:pPr marL="213884" lvl="1" algn="just">
              <a:lnSpc>
                <a:spcPts val="2734"/>
              </a:lnSpc>
            </a:pPr>
            <a:endParaRPr lang="en-US" sz="2400" spc="194" dirty="0">
              <a:solidFill>
                <a:srgbClr val="231F20"/>
              </a:solidFill>
            </a:endParaRPr>
          </a:p>
          <a:p>
            <a:pPr marL="671084" lvl="1" indent="-457200" algn="just">
              <a:lnSpc>
                <a:spcPts val="2734"/>
              </a:lnSpc>
              <a:buFont typeface="Arial" panose="020B0604020202020204" pitchFamily="34" charset="0"/>
              <a:buChar char="•"/>
            </a:pPr>
            <a:r>
              <a:rPr lang="en-US" sz="2400" spc="194" dirty="0">
                <a:solidFill>
                  <a:srgbClr val="231F20"/>
                </a:solidFill>
              </a:rPr>
              <a:t>Marketing channels reaching the youth comprising an Age range of 15-30 are firstly </a:t>
            </a:r>
          </a:p>
          <a:p>
            <a:pPr marL="213884" lvl="1" algn="just">
              <a:lnSpc>
                <a:spcPts val="2734"/>
              </a:lnSpc>
            </a:pPr>
            <a:endParaRPr lang="en-US" sz="2400" spc="194" dirty="0">
              <a:solidFill>
                <a:srgbClr val="231F20"/>
              </a:solidFill>
            </a:endParaRPr>
          </a:p>
          <a:p>
            <a:pPr marL="2499884" lvl="5" indent="-457200" algn="just">
              <a:lnSpc>
                <a:spcPts val="2734"/>
              </a:lnSpc>
              <a:buFont typeface="+mj-lt"/>
              <a:buAutoNum type="arabicPeriod"/>
            </a:pPr>
            <a:r>
              <a:rPr lang="en-US" sz="2400" spc="194" dirty="0">
                <a:solidFill>
                  <a:srgbClr val="231F20"/>
                </a:solidFill>
              </a:rPr>
              <a:t>  Online Ads</a:t>
            </a:r>
          </a:p>
          <a:p>
            <a:pPr marL="2499884" lvl="5" indent="-457200" algn="just">
              <a:lnSpc>
                <a:spcPts val="2734"/>
              </a:lnSpc>
              <a:buFont typeface="+mj-lt"/>
              <a:buAutoNum type="arabicPeriod"/>
            </a:pPr>
            <a:r>
              <a:rPr lang="en-US" sz="2400" spc="194" dirty="0">
                <a:solidFill>
                  <a:srgbClr val="231F20"/>
                </a:solidFill>
              </a:rPr>
              <a:t>  Tv Commercial ads  </a:t>
            </a:r>
          </a:p>
        </p:txBody>
      </p:sp>
      <p:sp>
        <p:nvSpPr>
          <p:cNvPr id="6" name="TextBox 13">
            <a:extLst>
              <a:ext uri="{FF2B5EF4-FFF2-40B4-BE49-F238E27FC236}">
                <a16:creationId xmlns:a16="http://schemas.microsoft.com/office/drawing/2014/main" id="{91A7321F-E163-E8E0-1AFB-1639C3762728}"/>
              </a:ext>
            </a:extLst>
          </p:cNvPr>
          <p:cNvSpPr txBox="1"/>
          <p:nvPr/>
        </p:nvSpPr>
        <p:spPr>
          <a:xfrm>
            <a:off x="2971800" y="332847"/>
            <a:ext cx="119634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PRIMARY INSIGHTS BASED ON SURVEY RESPONSES</a:t>
            </a:r>
          </a:p>
        </p:txBody>
      </p:sp>
      <p:sp>
        <p:nvSpPr>
          <p:cNvPr id="7" name="Rectangle 6">
            <a:extLst>
              <a:ext uri="{FF2B5EF4-FFF2-40B4-BE49-F238E27FC236}">
                <a16:creationId xmlns:a16="http://schemas.microsoft.com/office/drawing/2014/main" id="{DBC691F5-7B41-7B27-4C38-30F249765A71}"/>
              </a:ext>
            </a:extLst>
          </p:cNvPr>
          <p:cNvSpPr/>
          <p:nvPr/>
        </p:nvSpPr>
        <p:spPr>
          <a:xfrm>
            <a:off x="4666340" y="1245485"/>
            <a:ext cx="8668660" cy="477020"/>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b="1" dirty="0"/>
              <a:t>PREFERENCE OF ENERGY DRINK BASED ON GENDER AND AGE  GROUP </a:t>
            </a:r>
          </a:p>
        </p:txBody>
      </p:sp>
      <p:pic>
        <p:nvPicPr>
          <p:cNvPr id="12" name="Picture 11">
            <a:extLst>
              <a:ext uri="{FF2B5EF4-FFF2-40B4-BE49-F238E27FC236}">
                <a16:creationId xmlns:a16="http://schemas.microsoft.com/office/drawing/2014/main" id="{A0228651-2DCF-BD18-E82B-310851B9DE76}"/>
              </a:ext>
            </a:extLst>
          </p:cNvPr>
          <p:cNvPicPr>
            <a:picLocks noChangeAspect="1"/>
          </p:cNvPicPr>
          <p:nvPr/>
        </p:nvPicPr>
        <p:blipFill rotWithShape="1">
          <a:blip r:embed="rId4">
            <a:extLst>
              <a:ext uri="{28A0092B-C50C-407E-A947-70E740481C1C}">
                <a14:useLocalDpi xmlns:a14="http://schemas.microsoft.com/office/drawing/2010/main" val="0"/>
              </a:ext>
            </a:extLst>
          </a:blip>
          <a:srcRect l="9283" t="51441" r="72316" b="21240"/>
          <a:stretch/>
        </p:blipFill>
        <p:spPr>
          <a:xfrm>
            <a:off x="2125493" y="2021513"/>
            <a:ext cx="3991263" cy="3333030"/>
          </a:xfrm>
          <a:prstGeom prst="rect">
            <a:avLst/>
          </a:prstGeom>
        </p:spPr>
      </p:pic>
      <p:pic>
        <p:nvPicPr>
          <p:cNvPr id="26" name="Picture 25">
            <a:extLst>
              <a:ext uri="{FF2B5EF4-FFF2-40B4-BE49-F238E27FC236}">
                <a16:creationId xmlns:a16="http://schemas.microsoft.com/office/drawing/2014/main" id="{C2E00862-BEF2-BE9F-421D-1BFD0F286052}"/>
              </a:ext>
            </a:extLst>
          </p:cNvPr>
          <p:cNvPicPr>
            <a:picLocks noChangeAspect="1"/>
          </p:cNvPicPr>
          <p:nvPr/>
        </p:nvPicPr>
        <p:blipFill rotWithShape="1">
          <a:blip r:embed="rId5"/>
          <a:srcRect l="23571" t="50794" r="50832" b="22480"/>
          <a:stretch/>
        </p:blipFill>
        <p:spPr>
          <a:xfrm>
            <a:off x="11335859" y="6549355"/>
            <a:ext cx="5308398" cy="3117912"/>
          </a:xfrm>
          <a:prstGeom prst="rect">
            <a:avLst/>
          </a:prstGeom>
        </p:spPr>
      </p:pic>
      <p:sp>
        <p:nvSpPr>
          <p:cNvPr id="28" name="TextBox 27">
            <a:extLst>
              <a:ext uri="{FF2B5EF4-FFF2-40B4-BE49-F238E27FC236}">
                <a16:creationId xmlns:a16="http://schemas.microsoft.com/office/drawing/2014/main" id="{E17B28F7-13AC-A1C7-120D-EDDD62C61D46}"/>
              </a:ext>
            </a:extLst>
          </p:cNvPr>
          <p:cNvSpPr txBox="1"/>
          <p:nvPr/>
        </p:nvSpPr>
        <p:spPr>
          <a:xfrm>
            <a:off x="4666340" y="5653551"/>
            <a:ext cx="8668660" cy="400110"/>
          </a:xfrm>
          <a:prstGeom prst="rect">
            <a:avLst/>
          </a:prstGeom>
          <a:solidFill>
            <a:srgbClr val="B7DEE8"/>
          </a:solidFill>
        </p:spPr>
        <p:txBody>
          <a:bodyPr wrap="square">
            <a:spAutoFit/>
          </a:bodyPr>
          <a:lstStyle/>
          <a:p>
            <a:pPr algn="ctr"/>
            <a:r>
              <a:rPr lang="en-US" sz="2000" b="1" dirty="0"/>
              <a:t>TYPE OF MARKETING REACHES THE MOST YOUTH (15-30)?</a:t>
            </a:r>
            <a:endParaRPr lang="en-IN" sz="2000" b="1" dirty="0"/>
          </a:p>
        </p:txBody>
      </p:sp>
    </p:spTree>
    <p:extLst>
      <p:ext uri="{BB962C8B-B14F-4D97-AF65-F5344CB8AC3E}">
        <p14:creationId xmlns:p14="http://schemas.microsoft.com/office/powerpoint/2010/main" val="122477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50592" y="1270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grpSp>
        <p:nvGrpSpPr>
          <p:cNvPr id="21" name="Group 21"/>
          <p:cNvGrpSpPr/>
          <p:nvPr/>
        </p:nvGrpSpPr>
        <p:grpSpPr>
          <a:xfrm>
            <a:off x="1371600" y="6306612"/>
            <a:ext cx="8839201" cy="4551756"/>
            <a:chOff x="0" y="-19050"/>
            <a:chExt cx="1744696" cy="831850"/>
          </a:xfrm>
        </p:grpSpPr>
        <p:sp>
          <p:nvSpPr>
            <p:cNvPr id="22" name="Freeform 22"/>
            <p:cNvSpPr/>
            <p:nvPr/>
          </p:nvSpPr>
          <p:spPr>
            <a:xfrm>
              <a:off x="0" y="0"/>
              <a:ext cx="1744696" cy="647551"/>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US" sz="2400" dirty="0"/>
                <a:t>From all the responses based on different age groups  all have followed a particular order but majority of the responses are from 19-30 age group.</a:t>
              </a:r>
            </a:p>
            <a:p>
              <a:r>
                <a:rPr lang="en-US" sz="2400" dirty="0"/>
                <a:t>The packaging preferences are as follows in order</a:t>
              </a:r>
            </a:p>
            <a:p>
              <a:r>
                <a:rPr lang="en-US" sz="2400" dirty="0"/>
                <a:t>             1.Compact and portable cans</a:t>
              </a:r>
            </a:p>
            <a:p>
              <a:r>
                <a:rPr lang="en-US" sz="2400" dirty="0"/>
                <a:t>             2 Innovative bottle design</a:t>
              </a:r>
            </a:p>
            <a:p>
              <a:r>
                <a:rPr lang="en-US" sz="2400" dirty="0"/>
                <a:t>             3Collectible packaging</a:t>
              </a:r>
            </a:p>
            <a:p>
              <a:r>
                <a:rPr lang="en-US" sz="2400" dirty="0"/>
                <a:t>             4Ecofriendly design</a:t>
              </a:r>
            </a:p>
            <a:p>
              <a:r>
                <a:rPr lang="en-US" sz="2400" dirty="0"/>
                <a:t>              5Others</a:t>
              </a:r>
              <a:endParaRPr lang="en-IN" sz="2400" dirty="0"/>
            </a:p>
          </p:txBody>
        </p:sp>
        <p:sp>
          <p:nvSpPr>
            <p:cNvPr id="23" name="TextBox 23"/>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2971800" y="332847"/>
            <a:ext cx="119634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PRIMARY INSIGHTS BASED ON SURVEY RESPONSES</a:t>
            </a:r>
          </a:p>
        </p:txBody>
      </p:sp>
      <p:sp>
        <p:nvSpPr>
          <p:cNvPr id="7" name="Rectangle 6">
            <a:extLst>
              <a:ext uri="{FF2B5EF4-FFF2-40B4-BE49-F238E27FC236}">
                <a16:creationId xmlns:a16="http://schemas.microsoft.com/office/drawing/2014/main" id="{DBC691F5-7B41-7B27-4C38-30F249765A71}"/>
              </a:ext>
            </a:extLst>
          </p:cNvPr>
          <p:cNvSpPr/>
          <p:nvPr/>
        </p:nvSpPr>
        <p:spPr>
          <a:xfrm>
            <a:off x="4666340" y="1245485"/>
            <a:ext cx="8668660" cy="477020"/>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dirty="0"/>
              <a:t>PREFERRED INGREDIENTS OF ENERGY DRINKS AMONG RESPONDENTS</a:t>
            </a:r>
            <a:endParaRPr lang="en-IN" sz="2000" b="1" dirty="0"/>
          </a:p>
        </p:txBody>
      </p:sp>
      <p:sp>
        <p:nvSpPr>
          <p:cNvPr id="28" name="TextBox 27">
            <a:extLst>
              <a:ext uri="{FF2B5EF4-FFF2-40B4-BE49-F238E27FC236}">
                <a16:creationId xmlns:a16="http://schemas.microsoft.com/office/drawing/2014/main" id="{E17B28F7-13AC-A1C7-120D-EDDD62C61D46}"/>
              </a:ext>
            </a:extLst>
          </p:cNvPr>
          <p:cNvSpPr txBox="1"/>
          <p:nvPr/>
        </p:nvSpPr>
        <p:spPr>
          <a:xfrm>
            <a:off x="4495799" y="5653550"/>
            <a:ext cx="8839201" cy="400110"/>
          </a:xfrm>
          <a:prstGeom prst="rect">
            <a:avLst/>
          </a:prstGeom>
          <a:solidFill>
            <a:srgbClr val="B7DEE8"/>
          </a:solidFill>
        </p:spPr>
        <p:txBody>
          <a:bodyPr wrap="square">
            <a:spAutoFit/>
          </a:bodyPr>
          <a:lstStyle/>
          <a:p>
            <a:pPr algn="ctr"/>
            <a:r>
              <a:rPr lang="en-US" sz="2000" b="1" dirty="0"/>
              <a:t>PACKAGING PREFERENCES DO RESPONDENTS HAVE FOR ENERGY DRINKS</a:t>
            </a:r>
            <a:endParaRPr lang="en-IN" sz="2000" b="1" dirty="0"/>
          </a:p>
        </p:txBody>
      </p:sp>
      <p:grpSp>
        <p:nvGrpSpPr>
          <p:cNvPr id="8" name="Group 21">
            <a:extLst>
              <a:ext uri="{FF2B5EF4-FFF2-40B4-BE49-F238E27FC236}">
                <a16:creationId xmlns:a16="http://schemas.microsoft.com/office/drawing/2014/main" id="{655ADEB9-67D8-A7E0-A043-85D14B386389}"/>
              </a:ext>
            </a:extLst>
          </p:cNvPr>
          <p:cNvGrpSpPr/>
          <p:nvPr/>
        </p:nvGrpSpPr>
        <p:grpSpPr>
          <a:xfrm>
            <a:off x="6477000" y="1886727"/>
            <a:ext cx="8839201" cy="4624220"/>
            <a:chOff x="0" y="-32293"/>
            <a:chExt cx="1744696" cy="845093"/>
          </a:xfrm>
        </p:grpSpPr>
        <p:sp>
          <p:nvSpPr>
            <p:cNvPr id="9" name="Freeform 22">
              <a:extLst>
                <a:ext uri="{FF2B5EF4-FFF2-40B4-BE49-F238E27FC236}">
                  <a16:creationId xmlns:a16="http://schemas.microsoft.com/office/drawing/2014/main" id="{8155DC2C-CD4A-75F4-F4F1-162D42035DB8}"/>
                </a:ext>
              </a:extLst>
            </p:cNvPr>
            <p:cNvSpPr/>
            <p:nvPr/>
          </p:nvSpPr>
          <p:spPr>
            <a:xfrm>
              <a:off x="0" y="-32293"/>
              <a:ext cx="1744696" cy="658389"/>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pPr marL="285750" indent="-285750">
                <a:buFont typeface="Arial" panose="020B0604020202020204" pitchFamily="34" charset="0"/>
                <a:buChar char="•"/>
              </a:pPr>
              <a:r>
                <a:rPr lang="en-US" sz="2400" dirty="0"/>
                <a:t>The most preferred ingredients among the respondents is  Caffeine for every age group except 65+ age group </a:t>
              </a:r>
            </a:p>
            <a:p>
              <a:pPr marL="285750" indent="-285750">
                <a:buFont typeface="Arial" panose="020B0604020202020204" pitchFamily="34" charset="0"/>
                <a:buChar char="•"/>
              </a:pPr>
              <a:r>
                <a:rPr lang="en-US" sz="2400" dirty="0"/>
                <a:t>Second most ingredient preferred is Sugar for the age group of 19-30 at a which majority people reside and it changes for the other age groups </a:t>
              </a:r>
            </a:p>
            <a:p>
              <a:pPr marL="285750" indent="-285750">
                <a:buFont typeface="Arial" panose="020B0604020202020204" pitchFamily="34" charset="0"/>
                <a:buChar char="•"/>
              </a:pPr>
              <a:r>
                <a:rPr lang="en-US" sz="2400" dirty="0"/>
                <a:t>Third most preferred ingredient is Vitamins for 19-30 and is second most preferred ingredient for remaining age group</a:t>
              </a:r>
            </a:p>
            <a:p>
              <a:pPr marL="285750" indent="-285750">
                <a:buFont typeface="Arial" panose="020B0604020202020204" pitchFamily="34" charset="0"/>
                <a:buChar char="•"/>
              </a:pPr>
              <a:r>
                <a:rPr lang="en-US" sz="2400" dirty="0"/>
                <a:t>Overall this visual portrays that as the age increases the consciousness on health increasing</a:t>
              </a:r>
              <a:endParaRPr lang="en-IN" sz="2400" dirty="0"/>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6" name="Picture 15">
            <a:extLst>
              <a:ext uri="{FF2B5EF4-FFF2-40B4-BE49-F238E27FC236}">
                <a16:creationId xmlns:a16="http://schemas.microsoft.com/office/drawing/2014/main" id="{0D9DD5CB-D7E9-F4A7-8A9D-CD7E8070936E}"/>
              </a:ext>
            </a:extLst>
          </p:cNvPr>
          <p:cNvPicPr>
            <a:picLocks noChangeAspect="1"/>
          </p:cNvPicPr>
          <p:nvPr/>
        </p:nvPicPr>
        <p:blipFill rotWithShape="1">
          <a:blip r:embed="rId4"/>
          <a:srcRect l="6666" t="36503" r="65069" b="27892"/>
          <a:stretch/>
        </p:blipFill>
        <p:spPr>
          <a:xfrm>
            <a:off x="850693" y="1826744"/>
            <a:ext cx="5169107" cy="3662586"/>
          </a:xfrm>
          <a:prstGeom prst="rect">
            <a:avLst/>
          </a:prstGeom>
        </p:spPr>
      </p:pic>
      <p:pic>
        <p:nvPicPr>
          <p:cNvPr id="18" name="Picture 17">
            <a:extLst>
              <a:ext uri="{FF2B5EF4-FFF2-40B4-BE49-F238E27FC236}">
                <a16:creationId xmlns:a16="http://schemas.microsoft.com/office/drawing/2014/main" id="{673EF637-DE2D-CA1C-F695-8F1BB2DC996F}"/>
              </a:ext>
            </a:extLst>
          </p:cNvPr>
          <p:cNvPicPr>
            <a:picLocks noChangeAspect="1"/>
          </p:cNvPicPr>
          <p:nvPr/>
        </p:nvPicPr>
        <p:blipFill rotWithShape="1">
          <a:blip r:embed="rId4"/>
          <a:srcRect l="37381" t="36668" r="34683" b="26490"/>
          <a:stretch/>
        </p:blipFill>
        <p:spPr>
          <a:xfrm>
            <a:off x="10860067" y="6311693"/>
            <a:ext cx="5109028" cy="3790043"/>
          </a:xfrm>
          <a:prstGeom prst="rect">
            <a:avLst/>
          </a:prstGeom>
        </p:spPr>
      </p:pic>
    </p:spTree>
    <p:extLst>
      <p:ext uri="{BB962C8B-B14F-4D97-AF65-F5344CB8AC3E}">
        <p14:creationId xmlns:p14="http://schemas.microsoft.com/office/powerpoint/2010/main" val="5083545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33580" y="0"/>
            <a:ext cx="18288000" cy="10287000"/>
          </a:xfrm>
          <a:prstGeom prst="rect">
            <a:avLst/>
          </a:prstGeom>
        </p:spPr>
      </p:pic>
      <p:grpSp>
        <p:nvGrpSpPr>
          <p:cNvPr id="3" name="Group 3"/>
          <p:cNvGrpSpPr/>
          <p:nvPr/>
        </p:nvGrpSpPr>
        <p:grpSpPr>
          <a:xfrm>
            <a:off x="33580" y="-278824"/>
            <a:ext cx="18288000" cy="2318769"/>
            <a:chOff x="0" y="0"/>
            <a:chExt cx="4816593" cy="812800"/>
          </a:xfrm>
          <a:noFill/>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grpFill/>
          </p:spPr>
        </p:sp>
        <p:sp>
          <p:nvSpPr>
            <p:cNvPr id="5" name="TextBox 5"/>
            <p:cNvSpPr txBox="1"/>
            <p:nvPr/>
          </p:nvSpPr>
          <p:spPr>
            <a:xfrm>
              <a:off x="0" y="-19050"/>
              <a:ext cx="812800" cy="831850"/>
            </a:xfrm>
            <a:prstGeom prst="rect">
              <a:avLst/>
            </a:prstGeom>
            <a:grpFill/>
          </p:spPr>
          <p:txBody>
            <a:bodyPr lIns="50800" tIns="50800" rIns="50800" bIns="50800" rtlCol="0" anchor="ctr"/>
            <a:lstStyle/>
            <a:p>
              <a:pPr algn="ctr">
                <a:lnSpc>
                  <a:spcPts val="2859"/>
                </a:lnSpc>
              </a:pPr>
              <a:endParaRPr/>
            </a:p>
          </p:txBody>
        </p:sp>
      </p:grpSp>
      <p:sp>
        <p:nvSpPr>
          <p:cNvPr id="6" name="TextBox 13">
            <a:extLst>
              <a:ext uri="{FF2B5EF4-FFF2-40B4-BE49-F238E27FC236}">
                <a16:creationId xmlns:a16="http://schemas.microsoft.com/office/drawing/2014/main" id="{91A7321F-E163-E8E0-1AFB-1639C3762728}"/>
              </a:ext>
            </a:extLst>
          </p:cNvPr>
          <p:cNvSpPr txBox="1"/>
          <p:nvPr/>
        </p:nvSpPr>
        <p:spPr>
          <a:xfrm>
            <a:off x="2971800" y="332847"/>
            <a:ext cx="11963400" cy="662361"/>
          </a:xfrm>
          <a:prstGeom prst="rect">
            <a:avLst/>
          </a:prstGeom>
          <a:blipFill>
            <a:blip r:embed="rId3"/>
            <a:tile tx="0" ty="0" sx="100000" sy="100000" flip="none" algn="tl"/>
          </a:blipFill>
          <a:ln>
            <a:solidFill>
              <a:schemeClr val="accent1"/>
            </a:solidFill>
          </a:ln>
        </p:spPr>
        <p:txBody>
          <a:bodyPr wrap="square" lIns="0" tIns="0" rIns="0" bIns="0" rtlCol="0" anchor="t">
            <a:spAutoFit/>
          </a:bodyPr>
          <a:lstStyle/>
          <a:p>
            <a:pPr algn="ctr">
              <a:lnSpc>
                <a:spcPct val="150000"/>
              </a:lnSpc>
            </a:pPr>
            <a:r>
              <a:rPr lang="en-US" sz="3200" b="1" spc="368" dirty="0">
                <a:solidFill>
                  <a:srgbClr val="231F20"/>
                </a:solidFill>
              </a:rPr>
              <a:t>PRIMARY INSIGHTS BASED ON SURVEY RESPONSES</a:t>
            </a:r>
          </a:p>
        </p:txBody>
      </p:sp>
      <p:sp>
        <p:nvSpPr>
          <p:cNvPr id="7" name="Rectangle 6">
            <a:extLst>
              <a:ext uri="{FF2B5EF4-FFF2-40B4-BE49-F238E27FC236}">
                <a16:creationId xmlns:a16="http://schemas.microsoft.com/office/drawing/2014/main" id="{DBC691F5-7B41-7B27-4C38-30F249765A71}"/>
              </a:ext>
            </a:extLst>
          </p:cNvPr>
          <p:cNvSpPr/>
          <p:nvPr/>
        </p:nvSpPr>
        <p:spPr>
          <a:xfrm>
            <a:off x="4666340" y="1245485"/>
            <a:ext cx="8821060" cy="794460"/>
          </a:xfrm>
          <a:prstGeom prst="rect">
            <a:avLst/>
          </a:prstGeom>
          <a:solidFill>
            <a:srgbClr val="B7DEE8"/>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dirty="0"/>
              <a:t>CURRENT MARKET LEADERS AND THE PRIMARY REASONS CONSUMERS PREFER THOSE BRANDS OVER OURS</a:t>
            </a:r>
            <a:endParaRPr lang="en-IN" sz="2000" b="1" dirty="0"/>
          </a:p>
        </p:txBody>
      </p:sp>
      <p:grpSp>
        <p:nvGrpSpPr>
          <p:cNvPr id="8" name="Group 21">
            <a:extLst>
              <a:ext uri="{FF2B5EF4-FFF2-40B4-BE49-F238E27FC236}">
                <a16:creationId xmlns:a16="http://schemas.microsoft.com/office/drawing/2014/main" id="{655ADEB9-67D8-A7E0-A043-85D14B386389}"/>
              </a:ext>
            </a:extLst>
          </p:cNvPr>
          <p:cNvGrpSpPr/>
          <p:nvPr/>
        </p:nvGrpSpPr>
        <p:grpSpPr>
          <a:xfrm>
            <a:off x="9144000" y="1903100"/>
            <a:ext cx="8845792" cy="4801951"/>
            <a:chOff x="0" y="-19050"/>
            <a:chExt cx="1707915" cy="831850"/>
          </a:xfrm>
        </p:grpSpPr>
        <p:sp>
          <p:nvSpPr>
            <p:cNvPr id="9" name="Freeform 22">
              <a:extLst>
                <a:ext uri="{FF2B5EF4-FFF2-40B4-BE49-F238E27FC236}">
                  <a16:creationId xmlns:a16="http://schemas.microsoft.com/office/drawing/2014/main" id="{8155DC2C-CD4A-75F4-F4F1-162D42035DB8}"/>
                </a:ext>
              </a:extLst>
            </p:cNvPr>
            <p:cNvSpPr/>
            <p:nvPr/>
          </p:nvSpPr>
          <p:spPr>
            <a:xfrm>
              <a:off x="0" y="48012"/>
              <a:ext cx="1707915" cy="555645"/>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en-US" sz="2400" dirty="0"/>
                <a:t>The current market leader are based on the ranking as follows</a:t>
              </a:r>
            </a:p>
            <a:p>
              <a:r>
                <a:rPr lang="en-US" sz="2400" dirty="0"/>
                <a:t>  </a:t>
              </a:r>
            </a:p>
            <a:p>
              <a:pPr algn="just"/>
              <a:r>
                <a:rPr lang="en-US" sz="2400" dirty="0"/>
                <a:t> 1.Cola coka</a:t>
              </a:r>
            </a:p>
            <a:p>
              <a:pPr algn="just"/>
              <a:r>
                <a:rPr lang="en-US" sz="2400" dirty="0"/>
                <a:t> 2. Bepsi </a:t>
              </a:r>
            </a:p>
            <a:p>
              <a:pPr algn="just"/>
              <a:r>
                <a:rPr lang="en-US" sz="2400" dirty="0"/>
                <a:t> 3.Gangster</a:t>
              </a:r>
            </a:p>
            <a:p>
              <a:pPr algn="just"/>
              <a:r>
                <a:rPr lang="en-US" sz="2400" dirty="0"/>
                <a:t> 4.Blue bull</a:t>
              </a:r>
            </a:p>
            <a:p>
              <a:pPr algn="just"/>
              <a:r>
                <a:rPr lang="en-US" sz="2400" dirty="0"/>
                <a:t> 5.Codex</a:t>
              </a:r>
            </a:p>
            <a:p>
              <a:pPr algn="just"/>
              <a:r>
                <a:rPr lang="en-US" sz="2400" dirty="0"/>
                <a:t> 6.Sky9</a:t>
              </a:r>
            </a:p>
            <a:p>
              <a:pPr algn="just"/>
              <a:r>
                <a:rPr lang="en-US" sz="2400" dirty="0"/>
                <a:t> 7.Others</a:t>
              </a:r>
            </a:p>
            <a:p>
              <a:endParaRPr lang="en-IN" sz="2400" dirty="0"/>
            </a:p>
          </p:txBody>
        </p:sp>
        <p:sp>
          <p:nvSpPr>
            <p:cNvPr id="10" name="TextBox 23">
              <a:extLst>
                <a:ext uri="{FF2B5EF4-FFF2-40B4-BE49-F238E27FC236}">
                  <a16:creationId xmlns:a16="http://schemas.microsoft.com/office/drawing/2014/main" id="{ADF68632-9B9A-73B5-3EA5-BE6D071001FF}"/>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pic>
        <p:nvPicPr>
          <p:cNvPr id="12" name="Picture 11">
            <a:extLst>
              <a:ext uri="{FF2B5EF4-FFF2-40B4-BE49-F238E27FC236}">
                <a16:creationId xmlns:a16="http://schemas.microsoft.com/office/drawing/2014/main" id="{07FDB816-DC02-EBC8-5B53-DB6078E1EED7}"/>
              </a:ext>
            </a:extLst>
          </p:cNvPr>
          <p:cNvPicPr>
            <a:picLocks noChangeAspect="1"/>
          </p:cNvPicPr>
          <p:nvPr/>
        </p:nvPicPr>
        <p:blipFill rotWithShape="1">
          <a:blip r:embed="rId4">
            <a:extLst>
              <a:ext uri="{28A0092B-C50C-407E-A947-70E740481C1C}">
                <a14:useLocalDpi xmlns:a14="http://schemas.microsoft.com/office/drawing/2010/main" val="0"/>
              </a:ext>
            </a:extLst>
          </a:blip>
          <a:srcRect l="7500" t="33704" r="35418" b="15926"/>
          <a:stretch/>
        </p:blipFill>
        <p:spPr>
          <a:xfrm>
            <a:off x="196723" y="4000500"/>
            <a:ext cx="8827888" cy="3631372"/>
          </a:xfrm>
          <a:prstGeom prst="rect">
            <a:avLst/>
          </a:prstGeom>
          <a:ln>
            <a:solidFill>
              <a:schemeClr val="tx2"/>
            </a:solidFill>
          </a:ln>
        </p:spPr>
      </p:pic>
      <p:grpSp>
        <p:nvGrpSpPr>
          <p:cNvPr id="13" name="Group 21">
            <a:extLst>
              <a:ext uri="{FF2B5EF4-FFF2-40B4-BE49-F238E27FC236}">
                <a16:creationId xmlns:a16="http://schemas.microsoft.com/office/drawing/2014/main" id="{E032A334-8298-8042-9435-387FA0885BE4}"/>
              </a:ext>
            </a:extLst>
          </p:cNvPr>
          <p:cNvGrpSpPr/>
          <p:nvPr/>
        </p:nvGrpSpPr>
        <p:grpSpPr>
          <a:xfrm>
            <a:off x="9161906" y="6405132"/>
            <a:ext cx="8827890" cy="4801951"/>
            <a:chOff x="-20290" y="-19050"/>
            <a:chExt cx="1764987" cy="831850"/>
          </a:xfrm>
        </p:grpSpPr>
        <p:sp>
          <p:nvSpPr>
            <p:cNvPr id="14" name="Freeform 22">
              <a:extLst>
                <a:ext uri="{FF2B5EF4-FFF2-40B4-BE49-F238E27FC236}">
                  <a16:creationId xmlns:a16="http://schemas.microsoft.com/office/drawing/2014/main" id="{82524522-DF80-C5DF-0D3E-B90D3FCF20B6}"/>
                </a:ext>
              </a:extLst>
            </p:cNvPr>
            <p:cNvSpPr/>
            <p:nvPr/>
          </p:nvSpPr>
          <p:spPr>
            <a:xfrm>
              <a:off x="-20290" y="0"/>
              <a:ext cx="1764987"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pPr marL="285750" indent="-285750">
                <a:buFont typeface="Arial" panose="020B0604020202020204" pitchFamily="34" charset="0"/>
                <a:buChar char="•"/>
              </a:pPr>
              <a:r>
                <a:rPr lang="en-US" sz="2400" dirty="0"/>
                <a:t>Reasons why people purchase those brands Brand Reputation at a higher rate next taste/ flavor experience</a:t>
              </a:r>
              <a:r>
                <a:rPr lang="en-IN" sz="2400" dirty="0"/>
                <a:t>,Availability are the three key main reasons that make them a top competing and leading ones in the market</a:t>
              </a:r>
            </a:p>
            <a:p>
              <a:r>
                <a:rPr lang="en-IN" sz="2400" dirty="0"/>
                <a:t> </a:t>
              </a:r>
            </a:p>
            <a:p>
              <a:pPr marL="285750" indent="-285750">
                <a:buFont typeface="Arial" panose="020B0604020202020204" pitchFamily="34" charset="0"/>
                <a:buChar char="•"/>
              </a:pPr>
              <a:r>
                <a:rPr lang="en-IN" sz="2400" dirty="0"/>
                <a:t>Our codec brand Reasons for choosing as follows firstly </a:t>
              </a:r>
              <a:r>
                <a:rPr lang="en-US" sz="2400" dirty="0"/>
                <a:t>Brand Reputation next </a:t>
              </a:r>
              <a:r>
                <a:rPr lang="en-IN" sz="2400" dirty="0"/>
                <a:t>Availability,</a:t>
              </a:r>
              <a:r>
                <a:rPr lang="en-US" sz="2400" dirty="0"/>
                <a:t> taste/ flavour experience.</a:t>
              </a:r>
              <a:endParaRPr lang="en-IN" sz="2400" dirty="0"/>
            </a:p>
            <a:p>
              <a:pPr marL="285750" indent="-285750">
                <a:buFont typeface="Arial" panose="020B0604020202020204" pitchFamily="34" charset="0"/>
                <a:buChar char="•"/>
              </a:pPr>
              <a:endParaRPr lang="en-US" dirty="0"/>
            </a:p>
          </p:txBody>
        </p:sp>
        <p:sp>
          <p:nvSpPr>
            <p:cNvPr id="15" name="TextBox 23">
              <a:extLst>
                <a:ext uri="{FF2B5EF4-FFF2-40B4-BE49-F238E27FC236}">
                  <a16:creationId xmlns:a16="http://schemas.microsoft.com/office/drawing/2014/main" id="{D8133ED7-BC1E-78C9-E2BC-585B02E0DE1A}"/>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Tree>
    <p:extLst>
      <p:ext uri="{BB962C8B-B14F-4D97-AF65-F5344CB8AC3E}">
        <p14:creationId xmlns:p14="http://schemas.microsoft.com/office/powerpoint/2010/main" val="12053785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2446</TotalTime>
  <Words>1839</Words>
  <Application>Microsoft Office PowerPoint</Application>
  <PresentationFormat>Custom</PresentationFormat>
  <Paragraphs>195</Paragraphs>
  <Slides>23</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Calibri</vt:lpstr>
      <vt:lpstr>DM Sans</vt:lpstr>
      <vt:lpstr>Oswald</vt:lpstr>
      <vt:lpstr>Wingdings</vt:lpstr>
      <vt:lpstr>Arial</vt:lpstr>
      <vt:lpstr>Courier New</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dc:title>
  <dc:creator>DATTA</dc:creator>
  <cp:lastModifiedBy>Lucky Datta</cp:lastModifiedBy>
  <cp:revision>50</cp:revision>
  <dcterms:created xsi:type="dcterms:W3CDTF">2006-08-16T00:00:00Z</dcterms:created>
  <dcterms:modified xsi:type="dcterms:W3CDTF">2023-07-16T08:49:37Z</dcterms:modified>
  <dc:identifier>DAFmqfINkpo</dc:identifier>
</cp:coreProperties>
</file>

<file path=docProps/thumbnail.jpeg>
</file>